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9" r:id="rId1"/>
  </p:sldMasterIdLst>
  <p:notesMasterIdLst>
    <p:notesMasterId r:id="rId21"/>
  </p:notesMasterIdLst>
  <p:sldIdLst>
    <p:sldId id="256" r:id="rId2"/>
    <p:sldId id="288" r:id="rId3"/>
    <p:sldId id="384" r:id="rId4"/>
    <p:sldId id="320" r:id="rId5"/>
    <p:sldId id="327" r:id="rId6"/>
    <p:sldId id="376" r:id="rId7"/>
    <p:sldId id="326" r:id="rId8"/>
    <p:sldId id="377" r:id="rId9"/>
    <p:sldId id="328" r:id="rId10"/>
    <p:sldId id="378" r:id="rId11"/>
    <p:sldId id="323" r:id="rId12"/>
    <p:sldId id="379" r:id="rId13"/>
    <p:sldId id="325" r:id="rId14"/>
    <p:sldId id="380" r:id="rId15"/>
    <p:sldId id="405" r:id="rId16"/>
    <p:sldId id="406" r:id="rId17"/>
    <p:sldId id="344" r:id="rId18"/>
    <p:sldId id="381" r:id="rId19"/>
    <p:sldId id="382" r:id="rId20"/>
  </p:sldIdLst>
  <p:sldSz cx="9144000" cy="6858000" type="screen4x3"/>
  <p:notesSz cx="6946900" cy="9283700"/>
  <p:defaultTextStyle>
    <a:defPPr>
      <a:defRPr lang="en-AU"/>
    </a:defPPr>
    <a:lvl1pPr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1pPr>
    <a:lvl2pPr marL="4572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2pPr>
    <a:lvl3pPr marL="9144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3pPr>
    <a:lvl4pPr marL="13716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4pPr>
    <a:lvl5pPr marL="18288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5pPr>
    <a:lvl6pPr marL="2286000" algn="l" defTabSz="914400" rtl="0" eaLnBrk="1" latinLnBrk="0" hangingPunct="1">
      <a:defRPr sz="2000" kern="1200">
        <a:solidFill>
          <a:schemeClr val="tx1"/>
        </a:solidFill>
        <a:latin typeface="Century Schoolbook" pitchFamily="18" charset="0"/>
        <a:ea typeface="+mn-ea"/>
        <a:cs typeface="Times New Roman" pitchFamily="18" charset="0"/>
      </a:defRPr>
    </a:lvl6pPr>
    <a:lvl7pPr marL="2743200" algn="l" defTabSz="914400" rtl="0" eaLnBrk="1" latinLnBrk="0" hangingPunct="1">
      <a:defRPr sz="2000" kern="1200">
        <a:solidFill>
          <a:schemeClr val="tx1"/>
        </a:solidFill>
        <a:latin typeface="Century Schoolbook" pitchFamily="18" charset="0"/>
        <a:ea typeface="+mn-ea"/>
        <a:cs typeface="Times New Roman" pitchFamily="18" charset="0"/>
      </a:defRPr>
    </a:lvl7pPr>
    <a:lvl8pPr marL="3200400" algn="l" defTabSz="914400" rtl="0" eaLnBrk="1" latinLnBrk="0" hangingPunct="1">
      <a:defRPr sz="2000" kern="1200">
        <a:solidFill>
          <a:schemeClr val="tx1"/>
        </a:solidFill>
        <a:latin typeface="Century Schoolbook" pitchFamily="18" charset="0"/>
        <a:ea typeface="+mn-ea"/>
        <a:cs typeface="Times New Roman" pitchFamily="18" charset="0"/>
      </a:defRPr>
    </a:lvl8pPr>
    <a:lvl9pPr marL="3657600" algn="l" defTabSz="914400" rtl="0" eaLnBrk="1" latinLnBrk="0" hangingPunct="1">
      <a:defRPr sz="2000" kern="1200">
        <a:solidFill>
          <a:schemeClr val="tx1"/>
        </a:solidFill>
        <a:latin typeface="Century Schoolbook"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CA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22" autoAdjust="0"/>
    <p:restoredTop sz="94407" autoAdjust="0"/>
  </p:normalViewPr>
  <p:slideViewPr>
    <p:cSldViewPr>
      <p:cViewPr varScale="1">
        <p:scale>
          <a:sx n="81" d="100"/>
          <a:sy n="81" d="100"/>
        </p:scale>
        <p:origin x="1507"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l" defTabSz="927100">
              <a:defRPr sz="1200">
                <a:latin typeface="Times New Roman" pitchFamily="18" charset="0"/>
              </a:defRPr>
            </a:lvl1pPr>
          </a:lstStyle>
          <a:p>
            <a:pPr>
              <a:defRPr/>
            </a:pPr>
            <a:endParaRPr lang="en-US"/>
          </a:p>
        </p:txBody>
      </p:sp>
      <p:sp>
        <p:nvSpPr>
          <p:cNvPr id="80899" name="Rectangle 3"/>
          <p:cNvSpPr>
            <a:spLocks noGrp="1" noChangeArrowheads="1"/>
          </p:cNvSpPr>
          <p:nvPr>
            <p:ph type="dt" idx="1"/>
          </p:nvPr>
        </p:nvSpPr>
        <p:spPr bwMode="auto">
          <a:xfrm>
            <a:off x="393700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r" defTabSz="927100">
              <a:defRPr sz="1200">
                <a:latin typeface="Times New Roman" pitchFamily="18" charset="0"/>
              </a:defRPr>
            </a:lvl1pPr>
          </a:lstStyle>
          <a:p>
            <a:pPr>
              <a:defRPr/>
            </a:pPr>
            <a:endParaRPr lang="en-US"/>
          </a:p>
        </p:txBody>
      </p:sp>
      <p:sp>
        <p:nvSpPr>
          <p:cNvPr id="33796"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901" name="Rectangle 5"/>
          <p:cNvSpPr>
            <a:spLocks noGrp="1" noChangeArrowheads="1"/>
          </p:cNvSpPr>
          <p:nvPr>
            <p:ph type="body" sz="quarter" idx="3"/>
          </p:nvPr>
        </p:nvSpPr>
        <p:spPr bwMode="auto">
          <a:xfrm>
            <a:off x="925513" y="4410075"/>
            <a:ext cx="5095875" cy="4176713"/>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80902" name="Rectangle 6"/>
          <p:cNvSpPr>
            <a:spLocks noGrp="1" noChangeArrowheads="1"/>
          </p:cNvSpPr>
          <p:nvPr>
            <p:ph type="ftr" sz="quarter" idx="4"/>
          </p:nvPr>
        </p:nvSpPr>
        <p:spPr bwMode="auto">
          <a:xfrm>
            <a:off x="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l" defTabSz="927100">
              <a:defRPr sz="1200">
                <a:latin typeface="Times New Roman" pitchFamily="18" charset="0"/>
              </a:defRPr>
            </a:lvl1pPr>
          </a:lstStyle>
          <a:p>
            <a:pPr>
              <a:defRPr/>
            </a:pPr>
            <a:endParaRPr lang="en-US"/>
          </a:p>
        </p:txBody>
      </p:sp>
      <p:sp>
        <p:nvSpPr>
          <p:cNvPr id="80903" name="Rectangle 7"/>
          <p:cNvSpPr>
            <a:spLocks noGrp="1" noChangeArrowheads="1"/>
          </p:cNvSpPr>
          <p:nvPr>
            <p:ph type="sldNum" sz="quarter" idx="5"/>
          </p:nvPr>
        </p:nvSpPr>
        <p:spPr bwMode="auto">
          <a:xfrm>
            <a:off x="393700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r" defTabSz="927100">
              <a:defRPr sz="1200">
                <a:latin typeface="Times New Roman" pitchFamily="18" charset="0"/>
              </a:defRPr>
            </a:lvl1pPr>
          </a:lstStyle>
          <a:p>
            <a:pPr>
              <a:defRPr/>
            </a:pPr>
            <a:fld id="{ED5C802F-4B43-4D65-90B3-7EB193EBE102}" type="slidenum">
              <a:rPr lang="en-AU"/>
              <a:pPr>
                <a:defRPr/>
              </a:pPr>
              <a:t>‹#›</a:t>
            </a:fld>
            <a:endParaRPr lang="en-AU"/>
          </a:p>
        </p:txBody>
      </p:sp>
    </p:spTree>
    <p:extLst>
      <p:ext uri="{BB962C8B-B14F-4D97-AF65-F5344CB8AC3E}">
        <p14:creationId xmlns:p14="http://schemas.microsoft.com/office/powerpoint/2010/main" val="14502057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pPr>
              <a:defRPr/>
            </a:pPr>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pPr>
              <a:defRPr/>
            </a:pPr>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pPr>
              <a:defRPr/>
            </a:pPr>
            <a:fld id="{F809C6F7-394D-498E-A20D-7992F70A9167}" type="slidenum">
              <a:rPr lang="en-AU" smtClean="0"/>
              <a:pPr>
                <a:defRPr/>
              </a:pPr>
              <a:t>‹#›</a:t>
            </a:fld>
            <a:endParaRPr lang="en-AU"/>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C2D6239-3A6A-4A7C-8F7A-1DF8A69DA8C4}" type="slidenum">
              <a:rPr lang="en-AU" smtClean="0"/>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B392A50-2A18-4DFB-BF3D-4571A85E6333}" type="slidenum">
              <a:rPr lang="en-AU" smtClean="0"/>
              <a:pPr>
                <a:defRPr/>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778675B-1E86-4139-A7C0-BE73A3346738}" type="slidenum">
              <a:rPr lang="en-AU" smtClean="0"/>
              <a:pPr>
                <a:defRPr/>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502D8F9-6358-4B40-A543-A761600800C3}" type="slidenum">
              <a:rPr lang="en-AU" smtClean="0"/>
              <a:pPr>
                <a:defRPr/>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110196A2-F812-4F53-A976-B3D006E7E006}" type="slidenum">
              <a:rPr lang="en-AU" smtClean="0"/>
              <a:pPr>
                <a:defRPr/>
              </a:pPr>
              <a:t>‹#›</a:t>
            </a:fld>
            <a:endParaRPr lang="en-AU"/>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3CE2F16C-E807-4868-8F7B-7AC9DE724126}" type="slidenum">
              <a:rPr lang="en-AU" smtClean="0"/>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68F7816C-F9C0-4A3F-8C97-DA2AFA84F0F7}" type="slidenum">
              <a:rPr lang="en-AU" smtClean="0"/>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C3F9782D-1DAB-48E5-A061-4BB2C30A0A6E}" type="slidenum">
              <a:rPr lang="en-AU" smtClean="0"/>
              <a:pPr>
                <a:defRPr/>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090E1A9F-56DC-4FAD-9E6C-9FFCA8A8EA9D}" type="slidenum">
              <a:rPr lang="en-AU" smtClean="0"/>
              <a:pPr>
                <a:defRPr/>
              </a:pPr>
              <a:t>‹#›</a:t>
            </a:fld>
            <a:endParaRPr lang="en-AU"/>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a:p>
        </p:txBody>
      </p:sp>
      <p:sp>
        <p:nvSpPr>
          <p:cNvPr id="7" name="Slide Number Placeholder 6"/>
          <p:cNvSpPr>
            <a:spLocks noGrp="1"/>
          </p:cNvSpPr>
          <p:nvPr>
            <p:ph type="sldNum" sz="quarter" idx="12"/>
          </p:nvPr>
        </p:nvSpPr>
        <p:spPr/>
        <p:txBody>
          <a:bodyPr/>
          <a:lstStyle/>
          <a:p>
            <a:pPr>
              <a:defRPr/>
            </a:pPr>
            <a:fld id="{9D208C16-820F-4C93-B967-AD32F3D3A561}" type="slidenum">
              <a:rPr lang="en-AU" smtClean="0"/>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pPr>
              <a:defRPr/>
            </a:pPr>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pPr>
              <a:defRPr/>
            </a:pPr>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pPr>
              <a:defRPr/>
            </a:pPr>
            <a:fld id="{CDFE3082-862F-43F6-B1A1-BE651A7FF871}" type="slidenum">
              <a:rPr lang="en-AU" smtClean="0"/>
              <a:pPr>
                <a:defRPr/>
              </a:pPr>
              <a:t>‹#›</a:t>
            </a:fld>
            <a:endParaRPr lang="en-AU"/>
          </a:p>
        </p:txBody>
      </p:sp>
    </p:spTree>
  </p:cSld>
  <p:clrMap bg1="lt1" tx1="dk1" bg2="lt2" tx2="dk2" accent1="accent1" accent2="accent2" accent3="accent3" accent4="accent4" accent5="accent5" accent6="accent6" hlink="hlink" folHlink="folHlink"/>
  <p:sldLayoutIdLst>
    <p:sldLayoutId id="2147483880" r:id="rId1"/>
    <p:sldLayoutId id="2147483881" r:id="rId2"/>
    <p:sldLayoutId id="2147483882" r:id="rId3"/>
    <p:sldLayoutId id="2147483883" r:id="rId4"/>
    <p:sldLayoutId id="2147483884" r:id="rId5"/>
    <p:sldLayoutId id="2147483885" r:id="rId6"/>
    <p:sldLayoutId id="2147483886" r:id="rId7"/>
    <p:sldLayoutId id="2147483887" r:id="rId8"/>
    <p:sldLayoutId id="2147483888" r:id="rId9"/>
    <p:sldLayoutId id="2147483889" r:id="rId10"/>
    <p:sldLayoutId id="2147483890"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uHYuDDHvU64" TargetMode="External"/><Relationship Id="rId2" Type="http://schemas.openxmlformats.org/officeDocument/2006/relationships/slideLayout" Target="../slideLayouts/slideLayout2.xml"/><Relationship Id="rId1" Type="http://schemas.openxmlformats.org/officeDocument/2006/relationships/video" Target="https://www.youtube.com/embed/M5JcGo3FCyk" TargetMode="Externa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179512" y="548680"/>
            <a:ext cx="8784976" cy="1800225"/>
          </a:xfrm>
        </p:spPr>
        <p:txBody>
          <a:bodyPr>
            <a:normAutofit/>
          </a:bodyPr>
          <a:lstStyle/>
          <a:p>
            <a:pPr algn="ctr" eaLnBrk="1" hangingPunct="1"/>
            <a:r>
              <a:rPr lang="en-AU" sz="3200" b="1" dirty="0">
                <a:solidFill>
                  <a:schemeClr val="accent3">
                    <a:lumMod val="50000"/>
                  </a:schemeClr>
                </a:solidFill>
              </a:rPr>
              <a:t>Week 9 Diversity in workplace</a:t>
            </a:r>
            <a:br>
              <a:rPr lang="en-AU" sz="3200" b="1" dirty="0">
                <a:solidFill>
                  <a:schemeClr val="accent3">
                    <a:lumMod val="50000"/>
                  </a:schemeClr>
                </a:solidFill>
              </a:rPr>
            </a:br>
            <a:endParaRPr lang="en-AU" sz="3200" b="1" dirty="0">
              <a:solidFill>
                <a:schemeClr val="accent3">
                  <a:lumMod val="50000"/>
                </a:schemeClr>
              </a:solidFill>
            </a:endParaRPr>
          </a:p>
        </p:txBody>
      </p:sp>
      <p:sp>
        <p:nvSpPr>
          <p:cNvPr id="3075" name="Rectangle 5"/>
          <p:cNvSpPr>
            <a:spLocks noGrp="1" noChangeArrowheads="1"/>
          </p:cNvSpPr>
          <p:nvPr>
            <p:ph type="subTitle" idx="1"/>
          </p:nvPr>
        </p:nvSpPr>
        <p:spPr>
          <a:xfrm>
            <a:off x="1115616" y="4149080"/>
            <a:ext cx="6696744" cy="1440160"/>
          </a:xfrm>
          <a:noFill/>
        </p:spPr>
        <p:txBody>
          <a:bodyPr>
            <a:normAutofit/>
          </a:bodyPr>
          <a:lstStyle/>
          <a:p>
            <a:pPr algn="ctr"/>
            <a:r>
              <a:rPr lang="en-AU" sz="2400" dirty="0">
                <a:solidFill>
                  <a:schemeClr val="tx2"/>
                </a:solidFill>
              </a:rPr>
              <a:t>COMU7311, Semester 1, 2021</a:t>
            </a:r>
          </a:p>
          <a:p>
            <a:pPr algn="ctr"/>
            <a:r>
              <a:rPr lang="en-AU" sz="2400" dirty="0">
                <a:solidFill>
                  <a:schemeClr val="tx2"/>
                </a:solidFill>
              </a:rPr>
              <a:t>School of Communication and Arts</a:t>
            </a:r>
            <a:r>
              <a:rPr lang="en-AU" sz="2400" dirty="0"/>
              <a:t>, UQ</a:t>
            </a:r>
            <a:endParaRPr lang="en-AU" sz="2400" dirty="0">
              <a:solidFill>
                <a:schemeClr val="tx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620688"/>
            <a:ext cx="7024744" cy="1143000"/>
          </a:xfrm>
        </p:spPr>
        <p:txBody>
          <a:bodyPr>
            <a:normAutofit/>
          </a:bodyPr>
          <a:lstStyle/>
          <a:p>
            <a:pPr algn="ctr"/>
            <a:r>
              <a:rPr lang="en-AU" sz="2400" b="1" dirty="0"/>
              <a:t>Implications for leadership</a:t>
            </a:r>
          </a:p>
        </p:txBody>
      </p:sp>
      <p:sp>
        <p:nvSpPr>
          <p:cNvPr id="3" name="Content Placeholder 2"/>
          <p:cNvSpPr>
            <a:spLocks noGrp="1"/>
          </p:cNvSpPr>
          <p:nvPr>
            <p:ph idx="1"/>
          </p:nvPr>
        </p:nvSpPr>
        <p:spPr>
          <a:xfrm>
            <a:off x="611560" y="1988840"/>
            <a:ext cx="7920880" cy="3508977"/>
          </a:xfrm>
        </p:spPr>
        <p:txBody>
          <a:bodyPr>
            <a:normAutofit/>
          </a:bodyPr>
          <a:lstStyle/>
          <a:p>
            <a:r>
              <a:rPr lang="en-AU" sz="2000" dirty="0"/>
              <a:t>Members in high uncertainty avoidance cultures prefer clear instructions, are more willing to follow orders, disapprove of competition between employees, and are more loyal than their low uncertainty avoidance counterparts. </a:t>
            </a:r>
          </a:p>
          <a:p>
            <a:endParaRPr lang="en-AU" sz="2000" dirty="0"/>
          </a:p>
          <a:p>
            <a:r>
              <a:rPr lang="en-AU" sz="2000" dirty="0"/>
              <a:t>Managers in low uncertainty avoidance cultures are more willing to take risks.</a:t>
            </a:r>
          </a:p>
          <a:p>
            <a:pPr marL="68580" indent="0">
              <a:buNone/>
            </a:pPr>
            <a:endParaRPr lang="en-AU" sz="2000" dirty="0"/>
          </a:p>
          <a:p>
            <a:endParaRPr lang="en-AU" sz="2000" dirty="0"/>
          </a:p>
        </p:txBody>
      </p:sp>
    </p:spTree>
    <p:extLst>
      <p:ext uri="{BB962C8B-B14F-4D97-AF65-F5344CB8AC3E}">
        <p14:creationId xmlns:p14="http://schemas.microsoft.com/office/powerpoint/2010/main" val="3637699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755576" y="963005"/>
            <a:ext cx="7772400" cy="498475"/>
          </a:xfrm>
        </p:spPr>
        <p:txBody>
          <a:bodyPr>
            <a:normAutofit fontScale="90000"/>
          </a:bodyPr>
          <a:lstStyle/>
          <a:p>
            <a:pPr algn="ctr"/>
            <a:br>
              <a:rPr lang="en-AU" sz="1400" b="1" dirty="0"/>
            </a:br>
            <a:r>
              <a:rPr lang="en-AU" sz="3100" b="1" dirty="0"/>
              <a:t>Power distance</a:t>
            </a:r>
          </a:p>
        </p:txBody>
      </p:sp>
      <p:sp>
        <p:nvSpPr>
          <p:cNvPr id="12291" name="Rectangle 3"/>
          <p:cNvSpPr>
            <a:spLocks noGrp="1" noChangeArrowheads="1"/>
          </p:cNvSpPr>
          <p:nvPr>
            <p:ph idx="1"/>
          </p:nvPr>
        </p:nvSpPr>
        <p:spPr>
          <a:xfrm>
            <a:off x="540506" y="1772816"/>
            <a:ext cx="4679566" cy="3744416"/>
          </a:xfrm>
        </p:spPr>
        <p:txBody>
          <a:bodyPr>
            <a:normAutofit/>
          </a:bodyPr>
          <a:lstStyle/>
          <a:p>
            <a:pPr>
              <a:buFont typeface="Wingdings" panose="05000000000000000000" pitchFamily="2" charset="2"/>
              <a:buChar char="Ø"/>
            </a:pPr>
            <a:r>
              <a:rPr lang="en-AU" dirty="0"/>
              <a:t>Power distance is related to the level of hierarchy in a society. </a:t>
            </a:r>
          </a:p>
          <a:p>
            <a:pPr>
              <a:buFont typeface="Wingdings" panose="05000000000000000000" pitchFamily="2" charset="2"/>
              <a:buChar char="Ø"/>
            </a:pPr>
            <a:endParaRPr lang="en-AU" dirty="0"/>
          </a:p>
          <a:p>
            <a:pPr>
              <a:buFont typeface="Wingdings" panose="05000000000000000000" pitchFamily="2" charset="2"/>
              <a:buChar char="Ø"/>
            </a:pPr>
            <a:r>
              <a:rPr lang="en-AU" dirty="0"/>
              <a:t>Could you give an example to show in what ways communication can reinforce the power distance between people?</a:t>
            </a:r>
          </a:p>
          <a:p>
            <a:pPr>
              <a:buFont typeface="Wingdings" pitchFamily="2" charset="2"/>
              <a:buChar char="v"/>
            </a:pPr>
            <a:endParaRPr lang="en-AU" dirty="0"/>
          </a:p>
          <a:p>
            <a:endParaRPr lang="en-AU" dirty="0"/>
          </a:p>
          <a:p>
            <a:endParaRPr lang="en-AU" dirty="0"/>
          </a:p>
        </p:txBody>
      </p:sp>
      <p:sp>
        <p:nvSpPr>
          <p:cNvPr id="12292" name="AutoShape 5" descr="data:image/jpg;base64,/9j/4AAQSkZJRgABAQAAAQABAAD/2wCEAAkGBhQSERUUEhQWFRUVGBYYGBUYFxcdHRgdGhcXHyAWGh4cGyYfGhkjGhYbHy8gIycpLCwvGB4yNTAqNSYrLCkBCQoKDgwOGg8PGiwkHyQwLSwvLCwsLCwsLCksLSwpLCwsLSwsKSwsLCwpLCksLCwpKSwsKSwsKSwsLCksLCwpLP/AABEIAOgA2gMBIgACEQEDEQH/xAAcAAACAgMBAQAAAAAAAAAAAAAABgUHAQMECAL/xABJEAACAQMCAwUEBwQIAwcFAAABAgMABBESIQUGMRMiQVFhBzJxgRQjM1KRobFCYnKSQ1NzgqKywdEVNPAkY4Ojs8LxCCVEhOH/xAAaAQADAQEBAQAAAAAAAAAAAAAAAwQCBQEG/8QALxEAAgIBBAACCAYDAAAAAAAAAAECEQMEEiExQVETIjJhcZHR8BRCUoGhsQUj4f/aAAwDAQACEQMRAD8AvCiiigAooooAKKKKACiiigAooooAKKKKACiikP2qOsUIuBBcySRhu/DPJEsajBLSFWwRk7DSSd8YxQA58Q4jHAheaRI1HVnYKPxNV5x/20xLlbOMzH+tfKR/ED33/wAIPnVRPKzkGWRpH3IaR2Y+e2onAwR0xTFyfyc185ZyyW6HDMuzSMOqKd9IH7Tdc7DzpU8iirK4YF2zn4tzze3L6ZLmTJ6RQ6l/BY++fmTUVxDg00aGWe1mVBjMkkfTO2WJyw6+NXlwrgkNsgSCNYxtnA3Pqze8x+Jqo+c+aZLy6khKlIIHKhDtrdT77jx9B4Ag9TU8czyPjoc4qPkR3C+Y7q10vaSuvjoLnsyP3kbII+ABq0ODe2+JiFu4HgzsZFYSRj1OAGUfI4qp6+WYDr0p6k0ZlhUuT1Jb3CuqsjBlYAhlIIII2II2I9a21UfsQ4+2uayY5RQJ4evdBbDoPTUQQPDJq3KcuSFra6Ciiig8CiiigAoooxQAUVmigDFFFFABRRRQAUUUUAFFFFABRRRQAUj8+cFvOIOtnEohtcq81wxB143EcaA5OCATnAzjwzl4oxQB5n4tyXMeIy29vE6COSKMO2TlcM3byt4BtJbAxnugAYwbp4TwxLeGOGMd2NQo8z5sfUnJPxrjtj/9z4h/+p+HYn/Wum74skcsUW7SSk6VXfCqO9I3kg6Z8SQBua5mok5S2+R0cCSjuZ2mvPPHbC4tZwbtNLvrcd4HWzS4Z8j47emK9C5rj4xwaK5iaOVFYMrAEgErqGNSkjut0OR5Cl4cmx/EbOO4oknFd3BeXZr52jgACrgPM2dCfujG7P8AuitfEOSuIJIyi3kkVO7qUAh272JF3zgjBP3fHFWJfcPFjYW1v2nYxvIiXNwDggMrM51fsl3ATV4A/CrJTSqn2Lcmzm5a4CeEXS3Uswng0GGV1TSYdbKQ7AM2YwwAJ2I1ZxsauFWqoeWuAQxSLAQg7sxV1Clb23kz3WYdXj1DOcnByNjTx7PrpjbvA5LPaSvAWPUquDGx88xMu/mDW8U79VkmWP5hooooqgQFFFFABRmiigDNFFFAGKKKKACiiigAooooAKKKKACiiigAoorRe3qRI0kjBEUEsxOAB5mgCuuauK/QuJTvoLfSLSJ0A/pJIZHUqv3mEcmsqNyB8KUY+bXgLtEBd3c7HXcBJFiiTPdiTUMnSN9IxudySKsG5LXsqTTKUghPaQRMMMzAHE8v3cDdU8Orb7KsXHNBjni+jXkl8zS6ZLZFjIEeliWTSq4K4GDrINQzcZSdFsIyUVZ2cowNK4mlUSOo+1kkkLoT4LGYkjiH8GfietN9LPEuf4rdQ9xDcxKTgO8QwT5DD5PntUpwjmGC5z2T95QC0bKyOoPQlGAbHqMj1qScZP1qKIyiuLJKoTmi1lmRIYotQZ4maQsoEYjlVydJ7xJC7YGMnepsVFcZtoJnihnY97W6w6iBLoXBzjc6decA+Od8VmHZqXQuWdkyXEEQUoFvrySIYxpgETasDwQyOMf/ABTX7PT2j3tyv2U86iI+DrFEsZkHoXVhnx00rc1cFa3s53E0skjIttCWO6JLMg7MHqzEHBdjkhV8qjrDn654XdyWk7ia1t9Cr9Wit2ZUMCpTA1qhzpIwwVsEGrsLTe5kWZOqLsorl4dxKOeNZIXWRG6OjBgfgR611VaShRRRQAUUVnFABRRRQBg0UUUAFFFFABRRRQAUUUUAFFFFABUNzfwM3lnLAraGcDQ/3XUhlPwDKKmaKAKr4nxtvo0kfEbK7jwn1zxoXiYDGplkQ4CEjofA4ph4hxSG1g7V2CRIo046EEDSiDxyNgopumhV1KsAysCGBGQQRgg+Y8KXuHezy0hkSRUduyz2SySyOkXrGjsQpHQeXhUktNFvgpWodci/yzywt8icQuyS8uHhjUgpDD1Ee4ILOBl2674BGKn+aLO0uIO2kmSJo1Lx3SuoaLbOQfFT4odjWqz5TuYQ8MNyqWzu7KOzJlhVyWMcT69OASdJZTpz44pM9p3INlbwQSW0CLOJEjSMf0+c5DZ2LAZftD0wcmqVFJUItt2S3IvNwv4MsNMseBIMY1ZziVQeisBnHgcjyr658tNVoZVZke3dJldfeXScNjO2ezLbeOOlIHJt1cx3UN08apbyt9HLq3vK57jYO5USAYbHQnFWtxSz7WCWP+sjkT+ZCP1NczLFY8lro6MG5Q9YibixfUst1KJktyHSOGIrqbICyuNTamGrIUEAdd/BL5uhDcVIIyGaxyP/AA5s7fwjFWVDDIIVXUBIEQFsZGQFDHw8jj4/KkO/te24ncvnAhkgGPPFswx8jJSpZKjJvy+h643SOfkq5mslD241iN5Ip7fVpWXs2KrIudllC6d/2hgGrT4DzxbXTCNXMc3jBKNEnyB94eqkiqy4I2JrxfAThv54kP8AvWjmC57RhbwrrnGHD5wLffaXUN1YdQB1+G1e4dbNT2tcd35XyKngTVrsvSsiqp4bzneWbq97KtzbsQJWESo0Ph2g0+8mfezuOo8atOOQEAggggEEdDnxHpXUx5Y5Fui7IpQcHTR91msUU0yZorFFAAaK+JZQoJYgAdSSAB8c1Gtx0MPqUebH7SgBP52IU/3c+tAErRSjee0i2ibQ8kQbfZJ4XIPkV1Bs+g32qf4LxqO6j7SJgy5xtjbxGR1GQQcHB3oA76KKKACiiigAriv+LpEQG1MxGQiIzsfkoO3qa7aMUAQcnFLp/sbYID+3cSBfwSMOx+BK1rfgt3J9remMfdt4kT/FJ2jfpUve3qxLls7nAABYk+QVQST8BUPKt5cnAP0OL00vOw/OOEfzn4UAa+H/AEOxnEHbsbm5I2llkllfSDjOonSoycdBTKKieD8uW9pnskAdz35GJaSQnxd27zH0J+VSooAzSTz9wid5ba5hjM4txMrwqQGIlCjWmohSy6cYyCQ21OcwJU6Tg4OD5HGx/Gqdsoo4103cF3PPCQl04mmk0MQGEgVZMmJwcjQNtO4FLySUVyMxJ7rQvcy8auHFzG6GBYgpEDImvuqsiuxB7rHAwq9AMb1btvOHRWBB1AH8QD+O9KHM/JVmLaeRYCZDGQp1ykliAqZ7xzuw2PrU1yrwpreJ1cYLTSMB+7kKp+JVM/OufmnGcVRfDfuuXJMgZquuCy9o11L17W6nIP7qkIP8tPHGuJC3t5Zm6Rxs3zA2HxLYHzpJ5etDHaxK3vaAW/ibvH8zUGd1j+Nff9DlzM5+HvpnvmALYaJtI6kiAHA9Tiu+wsEj1MqkGVtbFveJI2z8BtjwqM4bCzvdMj6M3KjUBnuxqgK/PcZqeqXK2uE/L+kew5R8yxhgVYZUggjzB6g/KmT2XcSLWrWznMlm/Y7ncx4zE3zQ4+Kml2s8uXXYcVibol1G8DeWtPrIyfXGtas/xuXbk2eD/sRq4XHcWrWa+RWa+hOYGa0Xl7HEheV1RB1ZmCgfEnak7nz2ifQgyQwSTSqupm7N+yiGM6nYDc7+6D8SKpfi3ME16wkuJGk8VB2Vc/dUbL+vmTScuVQQ3FieRlvcw+1iwVdMam7YEEALhAR0Jdhj5qGqteYedLu/YJIxCMcLbxAhT6EDvSH47egpefONuvh8atb2UcIhFsLlUcSvqQu+OikZEQGwjLePUkbnyl9LLL7kVejji97Fzlz2XTToWuCbZcgIhQFmGN2Kk9weGCM008lcNHBbh4ZX1QXjJ2U2AqrKoI7JxnCs4OzdDpx5VKcz3k/b2lvbSCMzSOZH0qxEcaAtjO2SWAB8yKxe8Ysr1pLFn1NIGXGGwSvURuRpMkZwdtximw9XoVP1ux9FZpB5O9oBaX6Ddoy3EbGHt9uzmdVz16q7RjXg9d8eVP1VkoUUUUAFFYLVy8LvO1iV/MfoSNvTagDrrj4rxaK3jaSVtKrgeZJPRFA3ZydgBuc10TuVUkKWIBIUYyfQZ239aiOH8EZpBcXRV5hns0GSkAPgmfekI2Mh3PQaRtQBxWHB5Lq4S7uwUEe9va6vs/8AvpcbNMQfd6INtzk0ziua64lFF9o6r5Anc/Ada0Lx+I9O0I8xFJj/AC0Ad0r6QTjOAT+H/wAVW3JN6siGeSRTcXpNwyahlUBKIijqVRU05881YEfF4m6OAfJsqfwYAnxqjecLeJLmCa1bsCrl5SNRit2lfMZO+U1j7RF2wwOATgozx3Rq6HYZbZXRbDMBueg3JPh61y2fEBKxMZR4gNpVdWBYE5TA6EDBznxx4Ut3NrxC8j7GZbe3ikGJJY5DIzrsSIhgBdXmScA0yExW0JPciiiXO2AqgD8P965jjXHidBSvnwFr2gT9oYLMf0z9pL/ZRYYg/wAT6R+Na5ZQoLN0ALE+g3NcFhK1xNJeOCplwsSnqkKnu58mckuR6itXMbao1hHvXDrH8FO7n5Rgj51Fme/IoLpfb+RqPCcj65ZiItkZvel1St8ZGLfoRUrWFGBgdPCs1Jkluk5DYqkFRnMLskPbJ79uyTr8Y2BI+a5HzqTr5kiDAqejDB+B2/Q17ilsmpLwPJq4tFqW84dFdTlWAYHzBGR+RrZSv7NL4ycNgVjl4QYH+MLFP0APzFNFfYJ2rOI+Cufajz1FBG1mipLNIveVwGSIdQzKdmfoVXw2Y+ANLxIFUAdAAPwp95/9mUi3TXFsv1ehpJpZpUVc75yxJdmJ7xOABlQKQonyAcYyAceWR0qDV7r9xdpdtcdhKCQQDg46+VWByH7Sookis7hEt1jjIExc6GwdhggkMcknJwMH0wgKc1mKy7aaKIJJIXYZWNdTaV7x0g7ZIGNzgZydqVhfO0blXG49FCJHZZAAzaSEcbnS2kkA+R0qfkKrbiCKsfEY4mUzWFz9PgwQcK+l3QY6DZ1I+FMh4JeXf/MyfRINgLW3bvkfdkmxsPDSm3qa18W9nkOhTakWjIkkbOqag8cikOkgJy/XIJOc1XBqL5JJpyXAri04hP8ASJfoep7hrSeGWOSFEjeEZVhrkLNlCFJ2JydhT/Dz/Mkka3djJAkrrGJRLFIoZ9lDBTqAJwM48ahuD82RW9vbmdo4oZI1W2T615nRcBWcIpG6gE6R3SQN8V8vYrdcSjt1cuYXjurhjgBVBzFCq9SSxVj90ddzTFKTdULcVVln0VgUs8Z50VZDBaL9JuBsVBxHF6zSbhf4Blj5eNNbS7FpN9EtxLhqOCXkdUxlgJNKkfveQ/Cl6/8AaLa28Z7BXmSMY1RhViXA6dtIVjPwUsfnXVeRgRF7yRXOknB7sa90+6h6/Fsmqz5T49aEl7qKWWdWJWYwyyjQSdGgBT2WFwANI6Zyc0mWX9KGxxrxZZnAucZJ4+0lsp4FOCnuSFgRnJCHUvwI8a6JeYe2fsLbIlG7l1IMSnoxB8T4VxW3MK60V1MasoIZ9myempf2QRnGfEGoPhXEOwv1upGxFehomY+6jI+YCT4BlLrvtkrXiyO0pcA8apuI88P4LHFuBqc+9I27H5noPQV35xQTVV8we0gyTtCk4t4dTRpJpOuUoSrlXbuxrrBUH3jpJGKZOagrYuMXJ0hi5y5nOWtbfBlI+skIDLAp9Ds0pHur4dTtgFTt+HRpH2QXKYIIbfVnqWz7xOdyeua2wW6oulRgbnzJJ6kk7knxJ3NR0nEHM7iMFkgQlwMZkkYZWIE9ML3jj7wr57PqJ6mXHCR1MeJYl5si+C31zapctDcLHBDNKohlRpFVVx7p1BgcnGM4yRWJpryREub9hLGnfNuFKiIf1mkd2R1G+ls48N6g+PWN1HaR9qVXMrMyKckyPrYM56bMAAo28yaZeZuIhrAsp3nWNV/8TTn/AA5PyqqTm9qVPc6sxFL5E+rAjIOQdwR+o86ibMdtdSSndIfqU9WODIw+ZVPkah+AcdaKwxIPrI41aMH9tXOIyPPvEKfLFMvC7HsYkjzkqO8fNs5ZvmxJrnzxvFu+S+Hix6e+jqz/ANf61ml9oHhvkcyF47gNGFb9hh31GfFdmAz06UwUmcNtNO75NRlYUUUUs0Sns9vhFdXNuTjtsXMfqQAkoHrkI396rCqo+Gq03ErVIPfhcyyuOkcRUqUb1kyAB6E+FW2K+q0cnLDFyOPnSU3RUPtx5rj0pYjBbKTSPq2QKThMA7u3XB2AwfGqvSUMMg5FekByRZq08v0dWe419qzZZm1A5UFj3QQcYGK853kbLOxa2a27Uu6x9mUVVU4CgHc4AwT4nNeanHa3DdPOnQ08n8vRS2zXMsP0g9q8aRGQxxoI1LNNM4BIUD0Phgb0wcC4DBJIl5ZI0EsI79q2SMSDIdc9FdM4YbMM4CnOE/lbmdbUTW8zYtrnOoggYJjZGXPQalbIJ2DKucDJp/4LxiKExOsqz64reCUoCHDRFlWRUbdkIkwwGSCMjO9CS22j2Te6mO4O29Q3OHHRaWkkmxcgrGh/adgQAf3R1PkATUnd3GkMBgvpcqhO7FRnHmRnGceBqtbrm65e+s3iSJ5HtYnitmVtLvcD61tee5oVOp20hh40QjbPJSpcHZyjBHw+OOSWxvIsxqv0pyJgq4BOVRi0CEnOAuPOtF/erBxSW/hdWVYrWVypBDwSM0Mi5G2xRJB6qaZLvmmeHTbrJFd38m6RQrpithggvKwY5Rc7asE42ApN5k5YFimmJi81xbX7XbdBIBFqDlOigSnC4A3286e0kxKbaLuuIe0RlyRqUjUpwRkY1KfA75BpC4bydxGCNbaKWzWFe6JxHJ2mn7xj+zMh65Jxnc068Al1WsDfeiiP4oprvrcoqXZiMnHoWOI8pqtuxj786jV2shyXKg7McbBumw2pG4Hx+5ANra8PEcyokjmWZQv1uT23dBZwxB6HyGelW3eD6t/4W/Q0tz8lW15FBJMrCRIkCyxu8bgFRtqQjI9DmsTxqXBqE3Ejrm1ZSiswkuXdZGKjZVVCDjyTBxvuc1ss7RJLRI3VXRowrKdwRjof+tqm4eTrZQAFbIGC3aSam2/aOrLUly8ObhBZ0DNYlyJkySbZidplzkmJgQWH7J3pGbE2k12h2LKk+ST4fd3Vh3MPeWo9wAj6RD+7liBNH5EkMPWojhnJUcjSy3EOlJS7JaM2tYe095j4CVjvhdkyQDuTTYkgYAgggjII3BB6EHxFfVSSzzcdr/6UxwxTtFaMh4dM1tMxaHQ8lvI25KKMtCx8WUfl+FbuWoSturN78uZXPq5zj5AgfKpj2ocFFxw6Uk4aEdqjeqg5XPqpI/D0pf5Z4000UYeGSMmNSGI7jADGQwPjjoak1ELx74+Pf7G4Op7WZ5ys+0s5P3NMn8jAkfy5pLvuHxCJ27NRhSQenh/v+tPvMlyEtZifFGUDzLjSB+LflVfcCtC88cUrs8ZlaMoT10JkZOM4LDp4irP8bPbhm5LhfQZJpNqux7s+Co9vbCZNTxJEQfEMAu23hkDb0qYrFZrhym5ds3FJEbxzh7yqhjK64pFkUNkBiue6SOmQTvXNFx6btRCbOUyaS+Injfug41dQQM7b9amJpQqlmOFUEk+QAJP5ZqQ5G4dpt/pDj626xK/7qn7OMeipjbzJNV6dKcamrS6FSu+CDF1dN7nD7nP75iQfiXr4uOFXjJquZoLKMg4VXRpHODhQ74jUk7ZAJGelWHil3nKaGGMTPbR3ExxDErKrFmfPd36L1J9Aapx48alxFffxMTuuWQvsm4h9GlihYhkvohIr9W7dFy6sx3OpNxkndDjGauCqKNqbS0tjnL2stu4I8+2UMB6YcjFXpXU0uX0sG/JtEGaGyR9VB8xcl2l8UN1CJCnutllIH3cqQSvodqnKKqEi7w32ecPgbXFaQhvAldRHw1Zx8q4+MciqGWbh/Z2twhzspEUoPVJUXGc52YDIpuorygsqLmO0u4rhLm+IiCIBBc2wd4rZ8nV26t3jG4wpbGMAdCM1NcS5Otb/AOiyyBHEQwOyJ7N1Zd0BUghA24wcjOPOrBcZGD0NJnEuRGhYzcLYQSE6ntmz9Hm9Co+yY/eTHqKXKH6RkZ+Z28L4NDbppgiSJT1CKBn1J6k+pzXPzD9HWGRrjCpIogd8b4kOkLkbgan+AzUPb8RlvHKpPLY3EQAltXjhfG/2i6gCykYw6tjbcZrh5u4Bdtat21ytxBGVlkh7ARySpGys0etWx7oJ2UZKikVT5HXxwNXswvXk4eiv3hCzwJKOkqQtoSUehVfypsrl4Y0ZhjMOnsiimPTjTpIBXTjbGMV1VYSmq7+zf+Fv0NaODf8ALw/2af5RWniHGIlDoz4bBGMN4j4Vu4P/AMvF/Zp/lFAHZWmW2Vs5AIYaWB6MN+o8epHzrdWiTUu4GoeWcEfDwPw2+NAFbtby8JkaIRT3Fm+WtzFGZGhJO9uwH7G+VY7DNdMd7xWQDRw5Iiw96a5TC56ZVBrzjw86ef8Ai8YOGbQfJxp/XY/I1FcycyxJFpSaIPIdCntE7u2Wbr1C7/hSJYcduTQ6OWdbUVm011ezSR3MkUlvC4GmBWCSSJ1XLd50jJ67An4VI2VkkS6EGlQSQMk4yc4HkM+FTEPGrSBBHEykKMBIlJ/yjG9QX0sRwtI+VVAzHPXSCSB8cYFcHVtzfD4fgjoYfeQHNt3rljhB2T61/juEB/Fm+QqJRtM1uwGMTxZ+eV/9wr5hLMWkf35W1t6Z6L8lwPlWriLaYy33Cj/yuD/pXfxaf0Wn9H7irb/rbfbLIFFY1Z3HSs18h0ZRGcwIXjWEe9cSRwj4M3e/BAxqw1UAADYDYDyHlSRwSDt+IBv2LNWz/bSjAX4qmT/eFPGa6mKG3Gl+/wBP4E3cmwpL5puhJf28I3ECSTSeQZwEjB8jjWceRFTHNfMn0WMBAHuJTphiz7zfePki9SflSZLcfRE3Jnu7hif3pXPj+7Go28gNvGtytKl2+vqZbXyOLnHmFIpLeE7gyxSyjyjSRT8skZ+Aq/V3GRuDuDXmfmezVAkbESXDs008noUK6R5Lg4A9M+NWxyrxOY2Nr9cv/Lw9XXP2a9fWunpoLDDYiHM3KVliUUGlLn/mx7SNY4NP0iYnSWGQiD3pCPHGygeJYeVWxi5OkTjLeX8cKF5XWNB1Z2CgfM0r3vtSs1H1XaT+sad3+d9KfgTVZXszzP2lxI0zjoZCML/Ao7ieew+dHDLG4uwzwBEt0zrvJjiIBepQdXx55A/Wr/wkca3ZpV7l2Y3eQ6v7W5D7llj+OdR/lVv1rVH7WbjPfsoyP3Ljf/FEBVZ8UheRlS1uJ31HAlKBO2PlBCimRh+8x+VSQ9kl8ls9zd3bRaRlYgWeRmOAiHDaVZmIXAJxmly9BH8r+Z7yMXOHOMd2iSx21zBewkGGZBG2kEjUrFWy0ZUnK43x8a4bvn28aJlDxElWBxZXAJyCNy0gjHXr4VLWHsthWNRLPctIANZWdlBPjgDOBnOK7YvZpYg5eN5T/wB7LK4/DUAfmKHp8b5pnqk0cfsg57KxRWl0SAyoLZyFAIC4ETYOQSVbQWHe0nHlVuCqq505WEsSmGFT2KEaFJUugKnsFAGOmWVtirKuOpqf9nXNhmT6PK+uREV45TsZ4TsshHhIpBR18GHrU+THtYJjqRWaKKUehRRRQB8suarD2kKsfErIuFWN4rhVOBjtMofLqVGBVo1Vn/1BWoNlA5Huz4/mik/1X8qXljug4+ZqDqSZzwzKwOgggMVOPAg7r6Ef6ioHnct2Ee31ZlQSH06r8teM/KoXh9ndLGlzBPHKjRDtRJsSFXdWK5BKjIzscdc4qwOVPZ3YyWNs81sru8MbOS8u5ZQckCTH5Vy8GgcMm9vovnqUl0V9muXiS5jKD3nIQD1YgD9c/Krek9l3DSMfRVHqryg/lJ/vUBfeyUxypLZza+zJKw3JZlyR1Dr3gR4ZBxXanN067N/j1JU0aJOJRQ6ImfL6RhVVnYgADVpQE4OOpArbFDdXHdghaIH+nnBUD1SP33PlkAVq5YvJbK4dL21ljlvJwEmUq6NthYwwIIVVyf8AQVYIFfPPTRxNblz/AAexnvVo4OCcGS1hWKPJAyWY41Ozbs7fvE7+nSuLmXmlbUBEUy3EgPZwjx8NTn9iMHqfHpUvc3CxozuQFRSzE+AAyT+Gap7g9xNdF5C6wtOS8kutWmZc7JGP6KNRgZPxxT4QlK5UeTko8HVPxXspu+y3HEJiF64SMHpGD0SMeQ3OK577iC2ZY6hcXsgGpiO6i+WB7kY8F6nxqE49FbmSNbTK9lnVMpPebIIIY7swbOW9a5Y4gM+JO5JOST5k9Sab6uLnuXn99fAwouffQDJJZ2Luxyznqx/0HpUB2Vx+wJNP7OM4x4Y9MVN3b4RiOoU/pXpHl/lWBLW3QxjKwxKcjyRRTdNcrbF6h7aQwEVUHMPKvFHupp2t0mDnCGOZcrGvuxhZAuOpY77ljVwUV0ceSWOW6JC1ZSFjyrLK7G/ie0s4V1ztIQDIBk9kpUnunHeI36AbmtfFuLzcTlitoYOzg27C02AIX+muNOyRrthPD1Yirp4jw2OeNopkDxuMMjdCM+NR3L3J9tZGQ20ejtSC3eY+6NlGokhRknGfE02Wdylvnywo5eU+SorIavtbhhh5iN/4EH9HGPujr4kmonnfmOFby2tZnESj68s/dRyuRHGGPdJDHWd9tA8TT1Sj7TYlktFtyAWuZooVyAcAtqdh5ERIxzSd7vdI9rwNwbO43B32qMTmOJrk2yB5JF+0KoSkW2e+5wBnbAGTShZ8NvLO+ktLGeKSHQ03ZzI5W2DsQkYKtnJ8BnoMkCmbl3lGO2JkYmW4cs0kxLDWzHfC50qPAbZAHWrYZHkSaMtVwTN0HKHs2CvthmXUBuCcjIzkZHh+VIF3bva3M5hHftW+n24370UhxcW38JIJA8yKsQ0scYRo7yxlcqdUs9ucAj6uVCVU5JyQ0YyfHJ2rWSNo8RYvDr9J4o5YzlJFV1PmGGR+RrppM9lrlbee38LW5niX+DIdR8hJj5CnOue+HRsKKKK8AKrf27n/ALBCPO6hx/JLVkVWnt3T/sdufAXSD8Y5KzL2Waj2imY7EsyxwsyNM6RYRiA3aMF7wGxGCa9L29usaKi+6ihV+CgAfkB+dUX7PrLteKWwPSPtJj/cTC/4mFXxSdPey2N1Fb6QVg1msGqBAo8ZxJxe1jPSG3nnC+bMwjB+S6vxqNk51mkutFrazywRl1aRI8iV1yNCOxCIqt1Ykk4wBTRxrlW3u2VplbUmQro7IwBGCupMHSd8g+dSNlZJDGscShEQBVUdFHkP+t+tJlhU5bpDY5XCNRFiLlqa8bXxDuQjGiyR8g7+9OwwJD+4O6PWkL2q2dul3DBBBFFojaSTs0VNRkOFViu5Glc4Pn61dded+YOJfSL25n8HlZV/gj7i4/DNZytY8fBvFeTJbOIDFFFFck6R8TpkafvFV/F1H+terYxgAeQAryxCuZIx5ywj/wA1K9TE109J7Bz9V7R90UUVWShRRWCaAA1XXGOY0aee9PfgsVaCEDftZ3xr0+Z9yIepepTmTmUXNu8FizySS/V9rGj6EUkB5O1ICbJqxpJJOMVHWvCo5eIwWqIFtrCJZyg6GViViB89IV3yepOaxJ80aS4shjZtwqaC4u5f+fyt0Sdkn3aMgeCKpaLbwAJ603TXIWMyAM6gau4NRI/dx7x9BSD7Ub/6ddvAhAjtVaPVjOZZNOsgeSphPi7elI8vLDEBQIkA6spkydjtgnG5x0pkNZHHcWa9DOStIuvh/MVtOMxTRt5gsFYehVsMD6EVp5j47a20XaXLJhCHVSVLMy+7oGc6t+vrVMScsOY9Gi3Dd3MmXLEjG57vj4/Gi44HM2mKOKBHnZYlKaizFzggZHdGNz5AetMWtjLhHjwzXLRfns64XJFatLNgS3UjXLqNwvaBdKZ8cIB8yaaq5eGWYihjiHSNEQf3VA/0rqpV2YCiiigApH9stl2nCpWAyYnhlH92RQT/ACs1PFQ/OVqJOH3aHfVBMP8AAa8Z6imvZKueJsfK2k/OSP8A2q56pj2NzA37ebWmf/MQmreu+IxRfaSRp/G6r+pFLwqoIZl5mzprBrgh5htnOFuIGPkJY/8Aeu9DkZXceYwf0pooKKKKAODj9/2FrPL/AFcUj/MI2PzxXnS0j0oo8QBn49T+dXp7TAf+FXenr2f5a1z+WapAVDrHwkWaRcthRRRXPLzZa/axf20H/qpXqQ15btT9bD/bQf8AqpXqQ11NJ7BztV7RsoooqolCsMuRg758KzRQBU3PPJ8yTw/8MtREI45JO3TYBgCAh3z3VHdQDdmXwU1t5QvZuHcInvrxXNxKRhZM630qsUKtncZIzvv3iatMiqo9qPGhPcx2qHKWxEs3l2hX6tPUhSXPxWsTkorczcIuT2ilaRFV75y5JZ2+87HUzfNia3UVoubgrjCMwPiunb5Egn5ZrjcydnV4ij44lfdlGW6se6i/eY9AP+vA0zex3lgvN9KfeO3DxxMf6SVvtZR6DOgH4+tIN1ddp20y5AjURxlgRpZiNb4PQjOK9I8A4SltbRQRe5EiqPXH7XxJ3+ddDT467Is82+DvFZooqwkCiiigArVcwh1ZT0YFT8CMfpW2sGgDyzNYzWdxJCJHilgLwsUJUshwRv1AZQp2rl+iKTkqCfNu8T8zk1Ynts4R2d7DcAd2ePs2P78e4/FGx/dpArl53KEqT4Olg2yjbRxPwtPIb+g8x0/CtnCiyDKPJGykjMcjr08djiumuYHTIR4PuPiNiPwrMMkmmrNyxxvoYrPnfiEXuXjsB4Sqkn5sufzqTX2scRA//Fb1MUg/STH5Up0GhanIvE8eCD8Bi4v7Rr65gkgk+jKkqlGKRvqweuNUhA/ClxFwAPIVkUVjJllPs3DHGHQUUUUoYYaXSVb7rxt/K6mvVXXevKF59m3wNerbI/Vp/Cv6CulpH6rOfqvaNtFFFWEgUUUUAcXFuLxW0TSzyLGi9WY/kPM+g3qjJLzt57i4KlRcSs6q3UJpVV1DwJVQceGasz2kcmy3qwSQFO1t2YiOQkK4dcEZAOlhjIPqaQLnlDiuG0WPeHi1xDg/w4bJ+eKm1EZzW2KKMEoxe5s4JpQoJYhQOpJxj51FwWayanhtXnG5Mr4C/wA8p3HqKnrHlaeNg9zw68uJR0yIDGp/cRXx8zk1MXhmmXRJwq8dQQdLLHjboMa+npWcemr2mbyalv2Srra6WVpIe1W0iPUNqkRjncBkGFB8d8VcPDudeIpGhWKzu4gAB2EjoSoHRdWpScDz/CtEUV8QFi4VIq9MPLbIB8snb5Vz2Pswu5LlXdFsoG1GZLa6bU50nSwAj0BgevmCapjFR6JpScux95Z54gvGMYDwzqMtbyjS4H3l8HX95c0xUo8H9m0EFxHcGa6mki1aO2m1BdQIOAFXqD403VoyFFFFABRXzK4UEk4A3J8gPGqo497V5piVsAI4twLmRcs+PGJDsF8mfr5UALXtg4hI/FTHLlUijQQg9GDDLSDwJ1HT592lKpu4sFlLNNqmd/ekkJZj8Dtpx4AYxXBJy9j7ORl/dbvj89/zqPNgc3aZXhzqCpo465eIDuavFCGHyP8Atmt9zHJF9qnd/rEyV+Y6rWi4mVo3wwI0noR5GpVinCStFXpISi6Z05rNabY5RT6D9BX28gHUgfEikuLuhikqPusVzreqThMufJFLf/z866o7GdukYT+Nt/wXJ/OmRwTl4GHmgu2fNZrlv1ni6iPHhvgn4DOo/gK504owGZInUeYU4/OtvTZF4GFqIPxOq++zf+Fv0r1Twl8wRHzjQ/4RXnfhfs/vr1F7O3ZI5B9tIyqoUj3gNRZtvIV6NtYNCKn3VVfwAH+lV6aDjHkl1E1J8G2iiiqiYKKKKACiiigAxRiiigAooooAKKKKACiiigD4mhDqVYZDAgjzBGCPwpDm9jFp/RTXUI8FWXKr6AOpOPTNFFAHJJ7GPu38w/iihb/2itaexh/HiD49IIgfzyPyrNFAG5fYtH+1e3J+AhX9I6wPYJw8nVI1xIfWQDP8qiiigCQf2L8LKBPo5GAe8JJA3zOrf8KgLr2AwKS1rcMh+7NFHKPx7rfnWaK8PeSPm9lvEkHca0lHkGljP5qVFRtxyjxKP3rFmHnFLE/5ZU0UV6eEbLDOh+ssrtD5m3c/moNc0vFkX3+0T+OKUfqtYooAsD2J37H6TEiv9GGiSNirBVZsh40yBtsGwOmTVqUUUAf/2Q=="/>
          <p:cNvSpPr>
            <a:spLocks noChangeAspect="1" noChangeArrowheads="1"/>
          </p:cNvSpPr>
          <p:nvPr/>
        </p:nvSpPr>
        <p:spPr bwMode="auto">
          <a:xfrm>
            <a:off x="4325938" y="-1068388"/>
            <a:ext cx="2076450" cy="2209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pic>
        <p:nvPicPr>
          <p:cNvPr id="1026" name="Picture 2" descr="Image result for power distan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104" y="2245974"/>
            <a:ext cx="3122155" cy="1246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332656"/>
            <a:ext cx="7024744" cy="1143000"/>
          </a:xfrm>
        </p:spPr>
        <p:txBody>
          <a:bodyPr>
            <a:normAutofit/>
          </a:bodyPr>
          <a:lstStyle/>
          <a:p>
            <a:pPr algn="ctr"/>
            <a:r>
              <a:rPr lang="en-AU" sz="2400" b="1" dirty="0"/>
              <a:t>Implications for leadership</a:t>
            </a:r>
          </a:p>
        </p:txBody>
      </p:sp>
      <p:sp>
        <p:nvSpPr>
          <p:cNvPr id="3" name="Content Placeholder 2"/>
          <p:cNvSpPr>
            <a:spLocks noGrp="1"/>
          </p:cNvSpPr>
          <p:nvPr>
            <p:ph idx="1"/>
          </p:nvPr>
        </p:nvSpPr>
        <p:spPr>
          <a:xfrm>
            <a:off x="611560" y="1700808"/>
            <a:ext cx="7920880" cy="4680520"/>
          </a:xfrm>
        </p:spPr>
        <p:txBody>
          <a:bodyPr>
            <a:normAutofit/>
          </a:bodyPr>
          <a:lstStyle/>
          <a:p>
            <a:r>
              <a:rPr lang="en-AU" sz="2000" dirty="0"/>
              <a:t>The larger the power distance between managers and employees, the greater the fear of disagreeing with a superior and the closer the supervision of employee activities.</a:t>
            </a:r>
          </a:p>
          <a:p>
            <a:endParaRPr lang="en-AU" sz="2000" dirty="0"/>
          </a:p>
          <a:p>
            <a:r>
              <a:rPr lang="en-AU" sz="2000" dirty="0"/>
              <a:t>Authoritarian leadership is more common in high power distance countries; democratic leadership is more often the norm in low power distance cultures.</a:t>
            </a:r>
          </a:p>
          <a:p>
            <a:endParaRPr lang="en-AU" sz="2000" dirty="0"/>
          </a:p>
          <a:p>
            <a:r>
              <a:rPr lang="en-AU" sz="2000" dirty="0"/>
              <a:t>Power for companies operating in low power distance cultures are less centralised.</a:t>
            </a:r>
          </a:p>
        </p:txBody>
      </p:sp>
    </p:spTree>
    <p:extLst>
      <p:ext uri="{BB962C8B-B14F-4D97-AF65-F5344CB8AC3E}">
        <p14:creationId xmlns:p14="http://schemas.microsoft.com/office/powerpoint/2010/main" val="3795958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187624" y="620688"/>
            <a:ext cx="7024744" cy="1143000"/>
          </a:xfrm>
        </p:spPr>
        <p:txBody>
          <a:bodyPr/>
          <a:lstStyle/>
          <a:p>
            <a:pPr algn="ctr"/>
            <a:br>
              <a:rPr lang="en-AU" sz="1400" b="1" dirty="0"/>
            </a:br>
            <a:br>
              <a:rPr lang="en-AU" sz="1400" b="1" dirty="0"/>
            </a:br>
            <a:r>
              <a:rPr lang="en-AU" sz="2800" b="1" dirty="0"/>
              <a:t>Long-term and short-term orientations</a:t>
            </a:r>
          </a:p>
        </p:txBody>
      </p:sp>
      <p:sp>
        <p:nvSpPr>
          <p:cNvPr id="15363" name="Rectangle 3"/>
          <p:cNvSpPr>
            <a:spLocks noGrp="1" noChangeArrowheads="1"/>
          </p:cNvSpPr>
          <p:nvPr>
            <p:ph idx="1"/>
          </p:nvPr>
        </p:nvSpPr>
        <p:spPr>
          <a:xfrm>
            <a:off x="755576" y="1628800"/>
            <a:ext cx="7777483" cy="4356323"/>
          </a:xfrm>
        </p:spPr>
        <p:txBody>
          <a:bodyPr>
            <a:normAutofit/>
          </a:bodyPr>
          <a:lstStyle/>
          <a:p>
            <a:pPr>
              <a:lnSpc>
                <a:spcPct val="90000"/>
              </a:lnSpc>
              <a:buFontTx/>
              <a:buNone/>
            </a:pPr>
            <a:endParaRPr lang="en-AU" sz="1600" dirty="0"/>
          </a:p>
          <a:p>
            <a:pPr>
              <a:lnSpc>
                <a:spcPct val="90000"/>
              </a:lnSpc>
              <a:buFont typeface="Wingdings" panose="05000000000000000000" pitchFamily="2" charset="2"/>
              <a:buChar char="Ø"/>
            </a:pPr>
            <a:r>
              <a:rPr lang="en-AU" dirty="0"/>
              <a:t>Long-term orientation encourages thrift, savings, perseverance toward results, and a willingness to subordinate oneself for a purpose. </a:t>
            </a:r>
          </a:p>
          <a:p>
            <a:pPr>
              <a:lnSpc>
                <a:spcPct val="90000"/>
              </a:lnSpc>
              <a:buFont typeface="Wingdings" panose="05000000000000000000" pitchFamily="2" charset="2"/>
              <a:buChar char="Ø"/>
            </a:pPr>
            <a:endParaRPr lang="en-AU" dirty="0"/>
          </a:p>
          <a:p>
            <a:pPr>
              <a:lnSpc>
                <a:spcPct val="90000"/>
              </a:lnSpc>
              <a:buFont typeface="Wingdings" panose="05000000000000000000" pitchFamily="2" charset="2"/>
              <a:buChar char="Ø"/>
            </a:pPr>
            <a:r>
              <a:rPr lang="en-AU" dirty="0"/>
              <a:t>Short-term orientation is consistent with spending to keep up with social pressure, less savings, and preference for quick results. </a:t>
            </a:r>
          </a:p>
          <a:p>
            <a:pPr>
              <a:lnSpc>
                <a:spcPct val="90000"/>
              </a:lnSpc>
              <a:buFont typeface="Wingdings" panose="05000000000000000000" pitchFamily="2" charset="2"/>
              <a:buChar char="Ø"/>
            </a:pPr>
            <a:endParaRPr lang="en-AU"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60648"/>
            <a:ext cx="7024744" cy="1143000"/>
          </a:xfrm>
        </p:spPr>
        <p:txBody>
          <a:bodyPr>
            <a:normAutofit/>
          </a:bodyPr>
          <a:lstStyle/>
          <a:p>
            <a:pPr algn="ctr"/>
            <a:r>
              <a:rPr lang="en-AU" sz="2400" b="1" dirty="0"/>
              <a:t>Implications for leadership</a:t>
            </a:r>
          </a:p>
        </p:txBody>
      </p:sp>
      <p:sp>
        <p:nvSpPr>
          <p:cNvPr id="3" name="Content Placeholder 2"/>
          <p:cNvSpPr>
            <a:spLocks noGrp="1"/>
          </p:cNvSpPr>
          <p:nvPr>
            <p:ph idx="1"/>
          </p:nvPr>
        </p:nvSpPr>
        <p:spPr>
          <a:xfrm>
            <a:off x="755576" y="1628800"/>
            <a:ext cx="7920880" cy="4680520"/>
          </a:xfrm>
        </p:spPr>
        <p:txBody>
          <a:bodyPr>
            <a:noAutofit/>
          </a:bodyPr>
          <a:lstStyle/>
          <a:p>
            <a:pPr marL="0">
              <a:spcBef>
                <a:spcPts val="0"/>
              </a:spcBef>
            </a:pPr>
            <a:r>
              <a:rPr lang="en-AU" sz="2000" dirty="0"/>
              <a:t>Managers with Long-term orientation tend to be future-focused. They value persistence, perseverance, saving and being able to adapt. </a:t>
            </a:r>
          </a:p>
          <a:p>
            <a:pPr marL="0">
              <a:spcBef>
                <a:spcPts val="0"/>
              </a:spcBef>
            </a:pPr>
            <a:endParaRPr lang="en-AU" sz="2000" dirty="0"/>
          </a:p>
          <a:p>
            <a:pPr marL="0">
              <a:spcBef>
                <a:spcPts val="0"/>
              </a:spcBef>
            </a:pPr>
            <a:r>
              <a:rPr lang="en-AU" sz="2000" dirty="0"/>
              <a:t>Managers of Short-term orientation tend to be focused on the present. They care more about immediate gratification than long-term fulfilment. </a:t>
            </a:r>
          </a:p>
          <a:p>
            <a:pPr marL="0" indent="0">
              <a:spcBef>
                <a:spcPts val="0"/>
              </a:spcBef>
              <a:buNone/>
            </a:pPr>
            <a:endParaRPr lang="en-AU" sz="2000" dirty="0"/>
          </a:p>
          <a:p>
            <a:pPr marL="0">
              <a:spcBef>
                <a:spcPts val="0"/>
              </a:spcBef>
            </a:pPr>
            <a:r>
              <a:rPr lang="en-AU" sz="2000" dirty="0"/>
              <a:t>Managers who know the time orientation of their employees will be able to use motivating incentives that align with their orientations, such as a bonus - a short-term incentive - or an additional contribution to an employee's retirement fund, which is a long-term orientated incentive. </a:t>
            </a:r>
          </a:p>
        </p:txBody>
      </p:sp>
    </p:spTree>
    <p:extLst>
      <p:ext uri="{BB962C8B-B14F-4D97-AF65-F5344CB8AC3E}">
        <p14:creationId xmlns:p14="http://schemas.microsoft.com/office/powerpoint/2010/main" val="184337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332656"/>
            <a:ext cx="7024744" cy="1143000"/>
          </a:xfrm>
        </p:spPr>
        <p:txBody>
          <a:bodyPr>
            <a:normAutofit/>
          </a:bodyPr>
          <a:lstStyle/>
          <a:p>
            <a:pPr algn="ctr"/>
            <a:r>
              <a:rPr lang="en-AU" sz="2800" b="1" dirty="0"/>
              <a:t>Indulgence and restraint</a:t>
            </a:r>
          </a:p>
        </p:txBody>
      </p:sp>
      <p:sp>
        <p:nvSpPr>
          <p:cNvPr id="3" name="Content Placeholder 2"/>
          <p:cNvSpPr>
            <a:spLocks noGrp="1"/>
          </p:cNvSpPr>
          <p:nvPr>
            <p:ph idx="1"/>
          </p:nvPr>
        </p:nvSpPr>
        <p:spPr>
          <a:xfrm>
            <a:off x="683568" y="1700808"/>
            <a:ext cx="7920880" cy="4536504"/>
          </a:xfrm>
        </p:spPr>
        <p:txBody>
          <a:bodyPr>
            <a:normAutofit/>
          </a:bodyPr>
          <a:lstStyle/>
          <a:p>
            <a:pPr>
              <a:buFont typeface="Wingdings" panose="05000000000000000000" pitchFamily="2" charset="2"/>
              <a:buChar char="Ø"/>
            </a:pPr>
            <a:r>
              <a:rPr lang="en-AU" sz="2000" dirty="0"/>
              <a:t>Indulgence stands for a society that allows relatively free gratification of basic and natural human desires related to enjoying life and having fun.</a:t>
            </a:r>
          </a:p>
          <a:p>
            <a:pPr marL="68580" indent="0">
              <a:buNone/>
            </a:pPr>
            <a:endParaRPr lang="en-AU" sz="2000" dirty="0"/>
          </a:p>
          <a:p>
            <a:pPr>
              <a:buFont typeface="Wingdings" panose="05000000000000000000" pitchFamily="2" charset="2"/>
              <a:buChar char="Ø"/>
            </a:pPr>
            <a:r>
              <a:rPr lang="en-AU" sz="2000" dirty="0"/>
              <a:t>Restraint stands for a society that controls gratification of needs and regulates it by means of strict social norms.</a:t>
            </a:r>
          </a:p>
          <a:p>
            <a:pPr marL="68580" indent="0">
              <a:buNone/>
            </a:pPr>
            <a:endParaRPr lang="en-AU" sz="2000" dirty="0"/>
          </a:p>
          <a:p>
            <a:pPr>
              <a:buFont typeface="Wingdings" panose="05000000000000000000" pitchFamily="2" charset="2"/>
              <a:buChar char="Ø"/>
            </a:pPr>
            <a:r>
              <a:rPr lang="en-AU" sz="2000" dirty="0"/>
              <a:t>Cultures high in indulgence orientation are found to place importance on freedom of speech, leisure, and personal life control, whereas cultures high in restraint tend to place higher value on stricter social norms.</a:t>
            </a:r>
          </a:p>
          <a:p>
            <a:pPr marL="68580" indent="0">
              <a:buNone/>
            </a:pPr>
            <a:endParaRPr lang="en-AU" sz="2000" dirty="0"/>
          </a:p>
          <a:p>
            <a:pPr>
              <a:buFont typeface="Wingdings" panose="05000000000000000000" pitchFamily="2" charset="2"/>
              <a:buChar char="Ø"/>
            </a:pPr>
            <a:endParaRPr lang="en-AU" sz="2000" dirty="0"/>
          </a:p>
          <a:p>
            <a:pPr marL="68580" indent="0">
              <a:buNone/>
            </a:pPr>
            <a:endParaRPr lang="en-AU" sz="2000" dirty="0"/>
          </a:p>
        </p:txBody>
      </p:sp>
    </p:spTree>
    <p:extLst>
      <p:ext uri="{BB962C8B-B14F-4D97-AF65-F5344CB8AC3E}">
        <p14:creationId xmlns:p14="http://schemas.microsoft.com/office/powerpoint/2010/main" val="3250583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332656"/>
            <a:ext cx="7024744" cy="1143000"/>
          </a:xfrm>
        </p:spPr>
        <p:txBody>
          <a:bodyPr>
            <a:normAutofit/>
          </a:bodyPr>
          <a:lstStyle/>
          <a:p>
            <a:pPr algn="ctr"/>
            <a:r>
              <a:rPr lang="en-AU" sz="2400" b="1" dirty="0"/>
              <a:t>Implications for organisations</a:t>
            </a:r>
          </a:p>
        </p:txBody>
      </p:sp>
      <p:sp>
        <p:nvSpPr>
          <p:cNvPr id="3" name="Content Placeholder 2"/>
          <p:cNvSpPr>
            <a:spLocks noGrp="1"/>
          </p:cNvSpPr>
          <p:nvPr>
            <p:ph idx="1"/>
          </p:nvPr>
        </p:nvSpPr>
        <p:spPr>
          <a:xfrm>
            <a:off x="683568" y="1700808"/>
            <a:ext cx="7992888" cy="4320480"/>
          </a:xfrm>
        </p:spPr>
        <p:txBody>
          <a:bodyPr>
            <a:normAutofit/>
          </a:bodyPr>
          <a:lstStyle/>
          <a:p>
            <a:r>
              <a:rPr lang="en-AU" sz="2000" dirty="0"/>
              <a:t>Research found that indulgence orientation tends to prevail in South and North America, Western Europe, and parts of Sub-Sahara Africa.</a:t>
            </a:r>
          </a:p>
          <a:p>
            <a:endParaRPr lang="en-AU" sz="2000" dirty="0"/>
          </a:p>
          <a:p>
            <a:r>
              <a:rPr lang="en-AU" sz="2000" dirty="0"/>
              <a:t>Restraint prevails in Eastern Europe, Asia and the Muslim world. Mediterranean Europe takes a middle position on this dimension.</a:t>
            </a:r>
          </a:p>
          <a:p>
            <a:endParaRPr lang="en-AU" sz="2000" dirty="0"/>
          </a:p>
          <a:p>
            <a:r>
              <a:rPr lang="en-AU" sz="2000" dirty="0"/>
              <a:t>This dimension can be related to the degree of formality and punctuality within the organisation (tight vs loose control), and process vs results-oriented organisational cultures.</a:t>
            </a:r>
          </a:p>
        </p:txBody>
      </p:sp>
    </p:spTree>
    <p:extLst>
      <p:ext uri="{BB962C8B-B14F-4D97-AF65-F5344CB8AC3E}">
        <p14:creationId xmlns:p14="http://schemas.microsoft.com/office/powerpoint/2010/main" val="14963584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115616" y="1124744"/>
            <a:ext cx="7633543" cy="647700"/>
          </a:xfrm>
        </p:spPr>
        <p:txBody>
          <a:bodyPr>
            <a:normAutofit fontScale="90000"/>
          </a:bodyPr>
          <a:lstStyle/>
          <a:p>
            <a:pPr algn="ctr" eaLnBrk="1" fontAlgn="auto" hangingPunct="1">
              <a:spcAft>
                <a:spcPts val="0"/>
              </a:spcAft>
              <a:defRPr/>
            </a:pPr>
            <a:br>
              <a:rPr lang="en-AU" sz="2000" b="1" dirty="0"/>
            </a:br>
            <a:br>
              <a:rPr lang="en-AU" sz="2000" b="1" dirty="0"/>
            </a:br>
            <a:br>
              <a:rPr lang="en-AU" sz="2000" b="1" dirty="0"/>
            </a:br>
            <a:r>
              <a:rPr lang="en-AU" sz="3100" b="1" dirty="0">
                <a:cs typeface="Tahoma" pitchFamily="34" charset="0"/>
              </a:rPr>
              <a:t>High context and low context cultures</a:t>
            </a:r>
          </a:p>
        </p:txBody>
      </p:sp>
      <p:sp>
        <p:nvSpPr>
          <p:cNvPr id="16387" name="Rectangle 3"/>
          <p:cNvSpPr>
            <a:spLocks noGrp="1" noChangeArrowheads="1"/>
          </p:cNvSpPr>
          <p:nvPr>
            <p:ph idx="1"/>
          </p:nvPr>
        </p:nvSpPr>
        <p:spPr>
          <a:xfrm>
            <a:off x="791580" y="1916832"/>
            <a:ext cx="7560840" cy="3816424"/>
          </a:xfrm>
        </p:spPr>
        <p:txBody>
          <a:bodyPr>
            <a:normAutofit/>
          </a:bodyPr>
          <a:lstStyle/>
          <a:p>
            <a:pPr eaLnBrk="1" hangingPunct="1">
              <a:lnSpc>
                <a:spcPct val="110000"/>
              </a:lnSpc>
              <a:buFont typeface="Wingdings" panose="05000000000000000000" pitchFamily="2" charset="2"/>
              <a:buChar char="Ø"/>
            </a:pPr>
            <a:r>
              <a:rPr lang="en-AU" dirty="0">
                <a:cs typeface="Tahoma" pitchFamily="34" charset="0"/>
              </a:rPr>
              <a:t>In high context cultures, information about procedures is not explicitly communicated by using language. The context is supposed to be a cue for behaviour.</a:t>
            </a:r>
          </a:p>
          <a:p>
            <a:pPr eaLnBrk="1" hangingPunct="1">
              <a:lnSpc>
                <a:spcPct val="110000"/>
              </a:lnSpc>
              <a:buFont typeface="Wingdings" panose="05000000000000000000" pitchFamily="2" charset="2"/>
              <a:buChar char="Ø"/>
            </a:pPr>
            <a:endParaRPr lang="en-AU" dirty="0">
              <a:cs typeface="Tahoma" pitchFamily="34" charset="0"/>
            </a:endParaRPr>
          </a:p>
          <a:p>
            <a:pPr eaLnBrk="1" hangingPunct="1">
              <a:lnSpc>
                <a:spcPct val="110000"/>
              </a:lnSpc>
              <a:buFont typeface="Wingdings" panose="05000000000000000000" pitchFamily="2" charset="2"/>
              <a:buChar char="Ø"/>
            </a:pPr>
            <a:r>
              <a:rPr lang="en-AU" dirty="0">
                <a:cs typeface="Tahoma" pitchFamily="34" charset="0"/>
              </a:rPr>
              <a:t>In low context cultures, people rely extensively on the verbal code system for creating and interpreting meaning.</a:t>
            </a:r>
          </a:p>
          <a:p>
            <a:pPr eaLnBrk="1" hangingPunct="1">
              <a:lnSpc>
                <a:spcPct val="110000"/>
              </a:lnSpc>
              <a:buFont typeface="Wingdings" panose="05000000000000000000" pitchFamily="2" charset="2"/>
              <a:buChar char="Ø"/>
            </a:pPr>
            <a:endParaRPr lang="en-AU" dirty="0">
              <a:cs typeface="Tahoma" pitchFamily="34" charset="0"/>
            </a:endParaRPr>
          </a:p>
          <a:p>
            <a:pPr eaLnBrk="1" hangingPunct="1">
              <a:lnSpc>
                <a:spcPct val="90000"/>
              </a:lnSpc>
              <a:buFont typeface="Wingdings" pitchFamily="2" charset="2"/>
              <a:buChar char="§"/>
            </a:pPr>
            <a:endParaRPr lang="en-AU" sz="2400" dirty="0">
              <a:cs typeface="Tahoma" pitchFamily="34" charset="0"/>
            </a:endParaRPr>
          </a:p>
          <a:p>
            <a:pPr eaLnBrk="1" hangingPunct="1">
              <a:lnSpc>
                <a:spcPct val="90000"/>
              </a:lnSpc>
              <a:buFontTx/>
              <a:buNone/>
            </a:pPr>
            <a:endParaRPr lang="en-AU"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836712"/>
            <a:ext cx="7024744" cy="1143000"/>
          </a:xfrm>
        </p:spPr>
        <p:txBody>
          <a:bodyPr>
            <a:normAutofit/>
          </a:bodyPr>
          <a:lstStyle/>
          <a:p>
            <a:pPr algn="ctr"/>
            <a:r>
              <a:rPr lang="en-AU" sz="2400" b="1" dirty="0"/>
              <a:t>Implications for leadership</a:t>
            </a:r>
          </a:p>
        </p:txBody>
      </p:sp>
      <p:sp>
        <p:nvSpPr>
          <p:cNvPr id="3" name="Content Placeholder 2"/>
          <p:cNvSpPr>
            <a:spLocks noGrp="1"/>
          </p:cNvSpPr>
          <p:nvPr>
            <p:ph idx="1"/>
          </p:nvPr>
        </p:nvSpPr>
        <p:spPr>
          <a:xfrm>
            <a:off x="575556" y="2204864"/>
            <a:ext cx="7956884" cy="3312368"/>
          </a:xfrm>
        </p:spPr>
        <p:txBody>
          <a:bodyPr>
            <a:normAutofit/>
          </a:bodyPr>
          <a:lstStyle/>
          <a:p>
            <a:r>
              <a:rPr lang="en-AU" dirty="0"/>
              <a:t>Members in high-context cultures assume that they share common meanings and prefer indirect or covert messages which rely heavily on nonverbal codes.</a:t>
            </a:r>
          </a:p>
          <a:p>
            <a:endParaRPr lang="en-AU" dirty="0"/>
          </a:p>
          <a:p>
            <a:r>
              <a:rPr lang="en-AU" dirty="0"/>
              <a:t>Members in low-context cultures assume much more meaning is expressed in words, and speakers are more direct.</a:t>
            </a:r>
          </a:p>
          <a:p>
            <a:pPr marL="68580" indent="0">
              <a:buNone/>
            </a:pPr>
            <a:endParaRPr lang="en-AU" sz="2000" dirty="0"/>
          </a:p>
        </p:txBody>
      </p:sp>
    </p:spTree>
    <p:extLst>
      <p:ext uri="{BB962C8B-B14F-4D97-AF65-F5344CB8AC3E}">
        <p14:creationId xmlns:p14="http://schemas.microsoft.com/office/powerpoint/2010/main" val="15257871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115616" y="1124744"/>
            <a:ext cx="6583695" cy="1080096"/>
          </a:xfrm>
        </p:spPr>
        <p:txBody>
          <a:bodyPr>
            <a:normAutofit fontScale="90000"/>
          </a:bodyPr>
          <a:lstStyle/>
          <a:p>
            <a:pPr algn="ctr" eaLnBrk="1" fontAlgn="auto" hangingPunct="1">
              <a:spcAft>
                <a:spcPts val="0"/>
              </a:spcAft>
              <a:defRPr/>
            </a:pPr>
            <a:br>
              <a:rPr lang="en-AU" sz="1800" b="1" dirty="0">
                <a:solidFill>
                  <a:schemeClr val="tx2">
                    <a:satMod val="130000"/>
                  </a:schemeClr>
                </a:solidFill>
              </a:rPr>
            </a:br>
            <a:br>
              <a:rPr lang="en-AU" sz="1800" b="1" dirty="0">
                <a:solidFill>
                  <a:schemeClr val="tx2">
                    <a:satMod val="130000"/>
                  </a:schemeClr>
                </a:solidFill>
              </a:rPr>
            </a:br>
            <a:br>
              <a:rPr lang="en-AU" sz="1800" b="1" dirty="0">
                <a:solidFill>
                  <a:schemeClr val="tx2">
                    <a:satMod val="130000"/>
                  </a:schemeClr>
                </a:solidFill>
              </a:rPr>
            </a:br>
            <a:r>
              <a:rPr lang="en-AU" sz="3100" b="1" dirty="0"/>
              <a:t>Next week</a:t>
            </a:r>
            <a:br>
              <a:rPr lang="en-AU" sz="3100" b="1" dirty="0">
                <a:solidFill>
                  <a:schemeClr val="accent1">
                    <a:lumMod val="50000"/>
                  </a:schemeClr>
                </a:solidFill>
              </a:rPr>
            </a:br>
            <a:endParaRPr lang="en-AU" sz="3100" b="1" dirty="0">
              <a:solidFill>
                <a:schemeClr val="accent1">
                  <a:lumMod val="50000"/>
                </a:schemeClr>
              </a:solidFill>
            </a:endParaRPr>
          </a:p>
        </p:txBody>
      </p:sp>
      <p:sp>
        <p:nvSpPr>
          <p:cNvPr id="22531" name="Rectangle 3"/>
          <p:cNvSpPr>
            <a:spLocks noGrp="1" noChangeArrowheads="1"/>
          </p:cNvSpPr>
          <p:nvPr>
            <p:ph idx="1"/>
          </p:nvPr>
        </p:nvSpPr>
        <p:spPr>
          <a:xfrm>
            <a:off x="436577" y="2348880"/>
            <a:ext cx="8147422" cy="4138390"/>
          </a:xfrm>
        </p:spPr>
        <p:txBody>
          <a:bodyPr>
            <a:normAutofit fontScale="77500" lnSpcReduction="20000"/>
          </a:bodyPr>
          <a:lstStyle/>
          <a:p>
            <a:pPr>
              <a:lnSpc>
                <a:spcPct val="110000"/>
              </a:lnSpc>
              <a:defRPr/>
            </a:pPr>
            <a:r>
              <a:rPr lang="en-AU" sz="3100" dirty="0"/>
              <a:t>There are no lecture and no tutorial in Week 10. Please use the time for self-directed learning. </a:t>
            </a:r>
          </a:p>
          <a:p>
            <a:pPr>
              <a:lnSpc>
                <a:spcPct val="110000"/>
              </a:lnSpc>
              <a:defRPr/>
            </a:pPr>
            <a:endParaRPr lang="en-AU" sz="3100" dirty="0"/>
          </a:p>
          <a:p>
            <a:pPr>
              <a:lnSpc>
                <a:spcPct val="110000"/>
              </a:lnSpc>
              <a:defRPr/>
            </a:pPr>
            <a:r>
              <a:rPr lang="en-AU" sz="3100" dirty="0"/>
              <a:t>Class will resume in Week 11, in which we will explore intercultural communication in family contexts.</a:t>
            </a:r>
          </a:p>
          <a:p>
            <a:pPr>
              <a:lnSpc>
                <a:spcPct val="110000"/>
              </a:lnSpc>
              <a:defRPr/>
            </a:pPr>
            <a:endParaRPr lang="en-AU" sz="3100" dirty="0"/>
          </a:p>
          <a:p>
            <a:pPr>
              <a:lnSpc>
                <a:spcPct val="110000"/>
              </a:lnSpc>
              <a:defRPr/>
            </a:pPr>
            <a:endParaRPr lang="en-AU" dirty="0"/>
          </a:p>
          <a:p>
            <a:pPr lvl="1" eaLnBrk="1" hangingPunct="1">
              <a:lnSpc>
                <a:spcPct val="90000"/>
              </a:lnSpc>
              <a:defRPr/>
            </a:pPr>
            <a:endParaRPr lang="en-AU" sz="2600" dirty="0"/>
          </a:p>
          <a:p>
            <a:pPr eaLnBrk="1" hangingPunct="1">
              <a:lnSpc>
                <a:spcPct val="90000"/>
              </a:lnSpc>
              <a:defRPr/>
            </a:pPr>
            <a:endParaRPr lang="en-AU" sz="2700" dirty="0"/>
          </a:p>
          <a:p>
            <a:pPr eaLnBrk="1" hangingPunct="1">
              <a:lnSpc>
                <a:spcPct val="90000"/>
              </a:lnSpc>
              <a:buFont typeface="Wingdings" pitchFamily="2" charset="2"/>
              <a:buNone/>
              <a:defRPr/>
            </a:pPr>
            <a:br>
              <a:rPr lang="en-AU" sz="2200" dirty="0">
                <a:latin typeface="Garamond" pitchFamily="18" charset="0"/>
              </a:rPr>
            </a:br>
            <a:endParaRPr lang="en-AU" sz="2200" dirty="0">
              <a:latin typeface="Garamond" pitchFamily="18" charset="0"/>
            </a:endParaRPr>
          </a:p>
          <a:p>
            <a:pPr eaLnBrk="1" hangingPunct="1">
              <a:lnSpc>
                <a:spcPct val="90000"/>
              </a:lnSpc>
              <a:defRPr/>
            </a:pPr>
            <a:endParaRPr lang="en-AU" sz="2200" dirty="0"/>
          </a:p>
        </p:txBody>
      </p:sp>
    </p:spTree>
    <p:extLst>
      <p:ext uri="{BB962C8B-B14F-4D97-AF65-F5344CB8AC3E}">
        <p14:creationId xmlns:p14="http://schemas.microsoft.com/office/powerpoint/2010/main" val="3877614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43608" y="476672"/>
            <a:ext cx="7024744" cy="1143000"/>
          </a:xfrm>
        </p:spPr>
        <p:txBody>
          <a:bodyPr/>
          <a:lstStyle/>
          <a:p>
            <a:pPr algn="ctr" eaLnBrk="1" hangingPunct="1"/>
            <a:br>
              <a:rPr lang="en-AU" sz="2400" b="1" dirty="0"/>
            </a:br>
            <a:r>
              <a:rPr lang="en-AU" sz="2800" b="1" dirty="0"/>
              <a:t>Learning objectives</a:t>
            </a:r>
          </a:p>
        </p:txBody>
      </p:sp>
      <p:sp>
        <p:nvSpPr>
          <p:cNvPr id="4099" name="Rectangle 3"/>
          <p:cNvSpPr>
            <a:spLocks noGrp="1" noChangeArrowheads="1"/>
          </p:cNvSpPr>
          <p:nvPr>
            <p:ph idx="1"/>
          </p:nvPr>
        </p:nvSpPr>
        <p:spPr>
          <a:xfrm>
            <a:off x="755576" y="1844824"/>
            <a:ext cx="7848872" cy="3384376"/>
          </a:xfrm>
        </p:spPr>
        <p:txBody>
          <a:bodyPr>
            <a:normAutofit/>
          </a:bodyPr>
          <a:lstStyle/>
          <a:p>
            <a:pPr marL="68580" indent="0">
              <a:buNone/>
            </a:pPr>
            <a:r>
              <a:rPr lang="en-AU" dirty="0"/>
              <a:t>After this lecture, you should be able to: </a:t>
            </a:r>
          </a:p>
          <a:p>
            <a:pPr lvl="0"/>
            <a:r>
              <a:rPr lang="en-AU" dirty="0"/>
              <a:t>Identify Hofstede’s cultural dimensions, and their application in workplaces. </a:t>
            </a:r>
          </a:p>
          <a:p>
            <a:pPr lvl="0"/>
            <a:r>
              <a:rPr lang="en-AU" dirty="0"/>
              <a:t>Describe Hall’s high-context and low-context cultures.</a:t>
            </a:r>
          </a:p>
          <a:p>
            <a:pPr lvl="0"/>
            <a:r>
              <a:rPr lang="en-AU" dirty="0"/>
              <a:t>Apply Hofstede’s and Hall’s work in workplace contexts. </a:t>
            </a:r>
          </a:p>
          <a:p>
            <a:pPr>
              <a:buFont typeface="Wingdings" pitchFamily="2" charset="2"/>
              <a:buChar char="q"/>
            </a:pPr>
            <a:endParaRPr lang="en-AU"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9778" y="332656"/>
            <a:ext cx="7024744" cy="1143000"/>
          </a:xfrm>
        </p:spPr>
        <p:txBody>
          <a:bodyPr>
            <a:normAutofit/>
          </a:bodyPr>
          <a:lstStyle/>
          <a:p>
            <a:pPr algn="ctr"/>
            <a:r>
              <a:rPr lang="en-AU" sz="2800" b="1" dirty="0"/>
              <a:t>Diversity in workplaces</a:t>
            </a:r>
            <a:br>
              <a:rPr lang="en-AU" sz="2800" b="1" dirty="0"/>
            </a:br>
            <a:r>
              <a:rPr lang="en-AU" sz="2000" dirty="0">
                <a:hlinkClick r:id="rId3"/>
              </a:rPr>
              <a:t>https://www.youtube.com/watch?v=uHYuDDHvU64</a:t>
            </a:r>
            <a:endParaRPr lang="en-AU" sz="2000" b="1" dirty="0"/>
          </a:p>
        </p:txBody>
      </p:sp>
      <p:pic>
        <p:nvPicPr>
          <p:cNvPr id="4" name="M5JcGo3FCyk"/>
          <p:cNvPicPr>
            <a:picLocks noGrp="1" noRot="1" noChangeAspect="1"/>
          </p:cNvPicPr>
          <p:nvPr>
            <p:ph idx="1"/>
            <a:videoFile r:link="rId1"/>
          </p:nvPr>
        </p:nvPicPr>
        <p:blipFill>
          <a:blip r:embed="rId4"/>
          <a:stretch>
            <a:fillRect/>
          </a:stretch>
        </p:blipFill>
        <p:spPr>
          <a:xfrm>
            <a:off x="539552" y="1700808"/>
            <a:ext cx="8144228" cy="4581128"/>
          </a:xfrm>
          <a:prstGeom prst="rect">
            <a:avLst/>
          </a:prstGeom>
        </p:spPr>
      </p:pic>
    </p:spTree>
    <p:extLst>
      <p:ext uri="{BB962C8B-B14F-4D97-AF65-F5344CB8AC3E}">
        <p14:creationId xmlns:p14="http://schemas.microsoft.com/office/powerpoint/2010/main" val="3492024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11560" y="404664"/>
            <a:ext cx="8226425" cy="865188"/>
          </a:xfrm>
        </p:spPr>
        <p:txBody>
          <a:bodyPr>
            <a:normAutofit fontScale="90000"/>
          </a:bodyPr>
          <a:lstStyle/>
          <a:p>
            <a:pPr algn="ctr"/>
            <a:br>
              <a:rPr lang="en-AU" sz="1400" b="1" dirty="0"/>
            </a:br>
            <a:br>
              <a:rPr lang="en-AU" sz="1400" b="1" dirty="0"/>
            </a:br>
            <a:r>
              <a:rPr lang="en-AU" sz="3100" b="1" dirty="0" err="1"/>
              <a:t>Hofstede’s</a:t>
            </a:r>
            <a:r>
              <a:rPr lang="en-AU" sz="3100" b="1" dirty="0"/>
              <a:t> cultural dimensions</a:t>
            </a:r>
          </a:p>
        </p:txBody>
      </p:sp>
      <p:sp>
        <p:nvSpPr>
          <p:cNvPr id="6147" name="Rectangle 3"/>
          <p:cNvSpPr>
            <a:spLocks noGrp="1" noChangeArrowheads="1"/>
          </p:cNvSpPr>
          <p:nvPr>
            <p:ph idx="1"/>
          </p:nvPr>
        </p:nvSpPr>
        <p:spPr>
          <a:xfrm>
            <a:off x="611560" y="1556792"/>
            <a:ext cx="5616624" cy="4680520"/>
          </a:xfrm>
        </p:spPr>
        <p:txBody>
          <a:bodyPr>
            <a:noAutofit/>
          </a:bodyPr>
          <a:lstStyle/>
          <a:p>
            <a:r>
              <a:rPr lang="en-AU" dirty="0"/>
              <a:t>Geert Hofstede categorised cultures by five dimensions, which are continuous and varying in degrees. </a:t>
            </a:r>
          </a:p>
          <a:p>
            <a:endParaRPr lang="en-AU" dirty="0"/>
          </a:p>
          <a:p>
            <a:r>
              <a:rPr lang="en-AU" dirty="0"/>
              <a:t>Hofstede surveyed employees of IBM and its subsidiaries in over 50 countries and regions.</a:t>
            </a:r>
          </a:p>
          <a:p>
            <a:pPr marL="68580" indent="0">
              <a:buNone/>
            </a:pPr>
            <a:endParaRPr lang="en-AU" dirty="0"/>
          </a:p>
          <a:p>
            <a:pPr marL="68580" indent="0">
              <a:buNone/>
            </a:pPr>
            <a:r>
              <a:rPr lang="en-AU" dirty="0"/>
              <a:t>See Required reading this week.</a:t>
            </a:r>
          </a:p>
          <a:p>
            <a:endParaRPr lang="en-AU" dirty="0"/>
          </a:p>
        </p:txBody>
      </p:sp>
      <p:sp>
        <p:nvSpPr>
          <p:cNvPr id="6148" name="AutoShape 5" descr="data:image/jpg;base64,/9j/4AAQSkZJRgABAQAAAQABAAD/2wCEAAkGBhMSEBUUEhQVFBUUFBQVFxcXFBQVFBcVFBQVFBQVFRUXHCYeFxkjGRQVHy8gJCcpLCwsFR4xNTAqNSYrLCkBCQoKDgwOGg8PGiwgHyQpKSksKSwtLCkpLCkpKSkpKSwpKSkpLCkpKSwpKSkpKSksLCkpLCwsKSwpLCkpLCwpKf/AABEIAOAA4QMBIgACEQEDEQH/xAAcAAABBQEBAQAAAAAAAAAAAAAFAQIDBAYHAAj/xAA+EAABAwEFBQQIBAYCAwEAAAABAAIRAwQFITFRBhJBYXETIoGRMkJSkqGxwdEUFeHwBxYjYnLxgqIzU3Oj/8QAGgEAAgMBAQAAAAAAAAAAAAAAAgMAAQQFBv/EACYRAAICAgICAgMBAQEBAAAAAAABAhEDIRIxQVEEExQiMmFxIwX/2gAMAwEAAhEDEQA/AJWbF1ZRGy7GvGa6T2bUo3VzXgT8nS/MyGIGzbwIBhCbVsVVc6ZXTYavd1XHAl5AfyJN2cyZsTU1UjdiKmq6TLUu+1T6V7H/AJ2VHOBsM/VL/Ij9V0bfbySio3kr+mPsr8/Kc6GwLvaKeNgHe0uh9o1KKrVPpj7J+dmOfD+H59op4/h9zK3lS1Mbmqj70n0R5oXjgvJa+VnkZAfw/GpTbRsFAwJWsNoeeKXdJznzQcY+A/vzeZHP27MvYccVqdlbuNOeqLimnbiCMGpcgcmWU402FWlKQhoquGR+qmp3h7Q8R9lrWRPTMLxS7RMKGKeaaVtYHEFO7QJiSFtsYKSY+hKm7QL2+FKRLYwUU7skvaBe7UK6RWxOxSimvdqF7tQpSJs86lKb2Cd2wXu2GquybGdglTu2Gq8pZNmI/OnQmm+3LIO2gAUZ2jbqsmzRxNgb8eo3389ZH+YW6ppv8aqv2CSRrDf9RJ+e1NVlBfjdVI2+W6of2CpGoF+VNU8X1U1WYbezdVKy8gcBiTwVWyUjSMvZ5OaKUKzgJefBBLAzcMu9LmCY6DiVd3t45ziqtjVj9hEVpxiV6nXOrR/yn5KIDDKT0JGWgwCloyAIH/QCPirsKi1Qqc2lWqbj/pUQ4jTxBClpOnGPKD8k2IEkWwQU4tULceM/MJ28iFjnDwUTgpBUSF4KFxsJaKz3HgY1QW3XxWpHHI5O+/NHn08VRttBrgWuAIOBHDryKTJNdDEovwBxtJUKd/MNRZW/C+x1AHSabvQfr/a7RwSWe/Gu4oHzqxnGBq/5hqar38wVdVn229p4p4tY1QXInGHoPfntTVJ+e1NUF/EhKLSNVOUvZfGPoMG/Kuq9+c1dUHFcJwrhTlL2TjH0Fvzmr7SRCu3C8pyl7K4x9GXqXM6EGtt3PGUrc2kw1U7HQDzkuo1RyVNs55Vp1BwKiFV2q6felwN3MhksDbbFuvIUUkPhGwcbS4cV4W52qWtTULqSYkgJNpk7bzdqtpsBQdULq78Qw7rP8oxPgD8ViKN3vdkF1jZ6xChZqdMekB3v83CXH6JGVqqQ3Cm3sNNjdBIdjLTmOYxUlCGmMMMeQ6nikY7u+P6fdQ2lhwOuWk8JWejXH0Fm1gRn4mQD0hPDNGz/AIuMhA6YcMHPJnSMOiuNLwJa6QcJ4oki2qCVOuJzLTGTvuphWAPeEHUZHoeKgpVZbBG8ND9FK5oDcMR7J+hR1QvzRYL/AB6YO8uK9TqT/d0wd4hUqVob6pjkcR4cVO929m0OjQ4/GCpZXGiwKg9qOTgm1p0DuhgqBlWMiRyeDHvf7SmrxcI5jEfD6qrJWxlO0eriDo7PwJTK7gf381JUqyMYcNeIVWpu4RiOH2KTJjYlS9rtZaKTqVQS1w8Wu9Vzea4le1krWSu6i/Nhz4OafRcORC7f2+MeU8Fl/wCI2zwr0BWYP6lHOM3UycR/xOPmiwTp0+gM0G1aObUr7eOKtU9oXBUW3a7RNfYHDgtnGDMv/othqntEVM3aA6rPssxVhlmcheKBaySDgv8AOqX8/KDCyuTxZSh+qIX2ML/n5XkI/CleU+qJf2M6ZeNDuwluSwYqe3ZojdFHBOkjnQKt804aei5pere84810y/6kNPRcvvN2fVLrZvw9AioMUb2UuJlprbtQkNAyGbjwAPBBCcVq9k6Zaw1Bn2zAPASfmjm6iBBc8tM0Np2fpWUOIxaIInPE4A+KnuatvtLsfSIxGRVy3VBUpFpAIMYHLOQqdiqPpgADfAOGMEguxE9MliaVm6q6DtOlgB/v95qdtnO7B8sifBDnXlvjeph1MGRDj3uIPeHBCrRXeTAA6/qjdICKbDdosJGJw6iFAy8N09DiFXu+01wQHV2uH/rdDx/2M+UKzarBTqnM0nCMpczxYe8PAlHrwE/9ClitoJzRIEefDgss+hUolpPebwe0y3xPDxR2x2oOEk+Cv/otryiZ9hESFA2yuGM/b4qy6vwUxqgCVKROTRE2mQOPQEfVQuqOacIHUR8RgpXWsdP1VG0XpuHGCDyQNFxTbEtFRubgWn2hEHkYwPiq1oeBnAnj6r+R0KldaabjHonVuXQjiEzscMAHAjLHdPh6p+CRJGiOuytTkYuzyxzgcCdRmpKFUPa5pxBBB5g4H6p1bAbpkT6MjH/Ezpqh9krw+NeiWE1aMhVsIa9zY9FxHkYTadhB4Ite1D+u8gZwcOmKhszMUMptHQUYyiinVuto4KD8M0cEZtLMEOexSGST7ZI4Yeiv2I0StpBSli8xqPm/YX0w9Cdi3RKpdxeQ/ZL2T6YejUWrFyN3a2GoQ5svRyg2GLrSezx2Mzu07+4Vzy105MLdbU1sIWIB3qqA349RJGXL3Z5LSXBZgyzNnAS90xqYnyCidSO4AMzgidWzdnS7M6QOp/VVmf60B8VNzbI7NVDxgZE+auMpkMJAxJgdTDR81WsNAMAYMm8ec4nzRSswlg3fVcx3XdeCfgCsnk6D6Eq2YBsDgAFTtdllu6DukxB6RKJ2sEgRxPwzTHWbfbzw+IwUBic1tNlcy1Q9jnd44d6SJw3SM1sC6pRose4kg5h2LmTk0u4jriFfeyq05NdHtfRwUdsc6owh7InR2GnEJ8slqhccTU+VlT88cGndMHzBHAEZOC0WzdF5p7zhAIBBHebjjgVmXXaGNEjF5hgzdB5cRIPktBdtkdQYGtcQRo4gn6HohX+hSV/yGauAkx5/uEGt20TQYBngRIVO+toXNG44B8wTiaR6OjAjDhCEWe+qoEEUiCcGmhTLY0GE/FFp+QIp+gkb/nCE+lebXZ8OWHmqgbSqEB1B1Mn16TwP/wA6hI8iFbZcEGKbw88G+jV9w4O8CVOL8DFJedE7qHaCGZnPWFZoVX2YtfUADJAGMkSMJQEX5+Frf1JgtLSYiDIOPkmXttC2s0icCIxjLlCHj7G768G9p2unWEd13HGCmusNJpH9Ns6wEE2RslM2YDNzgC5096eEHhwUlqtVazv/AKkvpTg+Mh/fp1RNJ7Yit0maClHAQorRd1Cp6TGzrG6fMKGx3ix4wIViqMNVbgqAtp+jPXvsmYmkd7+0nHwdxWStFmcx265padCIK6NRc5sgmRmOXJDr+cyswtgbwyPrA69FllhSVx0bsPyJJ8Zb/wBMG5q9SYpHtS0mrM2dQfuLykheQ2VZoaGL/FHKuDQhN305eEVtpgLty7PGQWjC7U1e8stduNTxRvaSt3nIfs9Zt50oV2bn+uMOdvD2f5D5rQXk07odgRHkVnnsAqt6iPmrtZr2txdgT6J80GV7K+ItNjrGUYsjgM+KC2cYhGaTSkI2lgR4DGOI6clVqWs0+BIGEjThKldSJJgpPw7+MHqo0VxooVL7Bwgk9FC60OcRvAgE5Y7zuQH1RF1ieThut6YqrSotpEuJ3ne07gNAoohWT2OwtpuwA3zi48BPqj96oha626CTomWKl3QQQ4nnqht92kA7spkloqCT0C72eH1mNPrNLswMGg72eiD2nfaXbrD3QTvEyDAMxGqKW2yh7qToypu8wf1U1Sz1B36Z6tMEHUFCmiU9mSsu09cNc7tG92CGFghwPAHNaOtehdSAqN3SQ14HhgWuzwlVPymzl286k6m6cQHTTn/E4hQ3tiMHDuxEjhGSZKUX0LhHIm+W0LeF6drS3Kw38O68nvt6OzI1BkdFmXCMiUR9WOK9bLoc2iytvMLXndweN9pk4OYccYzEhV2W9BfY7aY0XAP9GY6BdRpXgyqyRDgR1wXC2GAtdspfjqT4cSWYeEqlKuwpQ5ddmlvK56lMmpZ8s3UxPiWfZWLk2kbUbukmcsQR80as9oa9oIWava4/6nbUcHE95mQPMaFE1W0CmpfrIKWy27ojXI9VTFo3mguGOv3TW2zfYNcjyKSzAYg/vqEEnYS0jO3jTio6MjiPFR0Qrl7sO+J0jyKq0wufNU2jr43cEx68vQkSw6NfdNPFTXrUhpVm67NDUP2iMU3LtWeQhHZzS/q8k9Vd2bpw2dUFvipj4pLvvvcEIobZp+RqFB+2Vj2rd3OVeIqggVoxxbBmRlJ0Weui1GraAeAK119GKlIf2fU/ZIylfGbWj1DPpHxRimDCFWMSZ5z9EUdUhKRvRJSeB++as74EkoaMwVIJficAmItiWu3Q1xbkAfgufXxf1YVWktlhOUHEciuiV6QLYjA8NUGtl0jdI4cMMpRL/SXoF2HaPdIxiMvmoTeXbVJJ8ULvK5KgJ0OiGWS7alN+9vd0cJ+ilWiXvo2NSsWtbPotdukj2XcekwiTaxpuHFp1+WCp3LSFRhLhnhGvMp9Cn2f9NxJZOE4xjlyS2i6LtoZTqCSAeYQS3WamwEzMalXal2cWuIHUx5j7KpabnBjeqAjM+kT0GCpWVaBlGjILyM8umqCWkAkjhMxwWgvKqIgYADz+wWcq4lFEFr2e/EO4QcIgiRHRHLBZ/wCiQIBLTOPrRh9EGpYGdVZZaSMR0Ck1egsNRdms2Gv+qacOxa3uzOMxhgtHXrOI/fkFjNjpp9s13tMcP+QJC1T7xhsJlgK76K9KQ505EB0aHiJVmwv70HCR9VXoluBcYAOfXXkp4g/XMcsUvst9jL7s0gkcO8OnGUGphaa0VZb4fos4xmPisedU7N/xpXGj0LydupVns1HSrLThize1bu4VqWiGLE7XWuMF15dHl8Mbkcwv13eKBNK0FsoGo4xqon3GQ2UyE0lsP5KuVILbB0JqTzWp2lMV2/8AzHzcqewF2xjCtbYiLS3nTb8CUnI7egcOpDruciW9KB2CtiEas7ZQROih24pXVwMB+ihtTyZDBJHlyWFvjaaq2oWOa5hbwjPmOqNJvoW2vJ0NtpEx+woq2Iw1x8VzJ1/1WvAcHCccTGCN3dtfGBx6n68UdMtOL6ZorXZ28fLmqDrkY70h+4U9mvplXDCeA681aqVw3LMoBn+C2emGHACNFJWY2MVBRrSOiZaK4AxUCSK1anB7pw06KrabaYxXjXl2io2+v8kFWE9A68bRKGDEqW11ZyUMwMMzgmJUjNKXJjrO/eccMMh8kVsVi3ngRgFUsNDELSWOkAEjLk4o04cViWayO7dzgDu7rAY1gxPJH6dgDh9FBdQO8Y4om4Fs6puL+ELzOptFMN3CQ4ZiBoPFTOc3dkGY08VBabTvjrhyVOlXLZarZXZdr1CSMeCoRieqm7SHSeIgdf2FCwrJ8jo0/H7Y7cXk6Uqxms6U/KEFt9yCocQq42oZ7SeNpWaruumeSUpLoqM2Ppj1VLV2WYRkFYG0TNVIL9ZqpxTI5Sbti3ZcraQgABY3+I+FenGYpyfeK2Yv1mq59tZa+2tD3cJ3R0aAPulyUV0Pw25FSk/Fp8PqFoadQkQMNSsnY64gg+qQfDJaaxVJHIhLaN66LzKjWiBoq1epTf6bR4gH5p1NhJg4L1qu4OneI80SbXRKXkHWzZ2lUxbEgYf6WfvbZZ+YjhiMIHRG7Vc9RuLHuIHNQMvmq3CqMPh4I7L+uMjItbVoOnEsBiTgQemi0V3XqagGoVu2ijWBDgCCPHwKqXdcTKZ7lRxB4GPKVG0ykpQ14DtkfmqturHKM+KIU6QaD0Q21ESlDYsqHAShN4VuCIWqtCBV6kknqrigJyInFWrIW4gtkjL6KSz7OWqpTbVp0Kj2OduhzWzPQZxzXSthth+yHbWlkVD6DDB3B7R/uRuLejOsqhsxlG63txLCCeEZK/RoOAyPkupuuxh4BQW27WNpvMDBjz5NJSZ/HlLyaYf/AEIRVUc7uC17xdvDNxjwwHyWhf6JE5+ZEcFmtmwCwTn98VpaLTy6RP8ApNiqVCZyuVgm0w2IxPGMPnxVS1sw3hGBmeI+hRW3MjOW8/Sb4xiEMtLTA7o3dQd5vUhCxqeh4cDB5fPSFH633S0HYCM+GBjrJ5LS3JcjKzC88HuHkAfqkTg5qkMjlWN3IB9mvLYfyyxeWf8AGyeg/wA3GcPbfI1+Kk/OufxWRFYqVriu19RweRraN8SQJOeqmN6umQTjzQG6rIY33HkI+JVx1YAwuh8XBSt+TD8jLb14Cn5wZzPmpnWkEYGYM88cFmq7iDKcy0zkYKmb4UZfzph/H+W4d7QUtjo7w5zzHEIhc18AiCekrPG8Pa8+BUBqljpaeYXLlhlF0+zrxzxe4nS227IzmI5eKlZbAcz15FYmx321zYcYP7yV6heoGRn98dUqmjRGSZrW2nUqlat2oYICCi8G4Y4/vBK68xvZqMZoWrQYwmM+SnsdoE8v3iqT65ccBJ/fFRy4aDmT9AhIHbXeEYAoNa7WIQu1XkZzmFQrW7mrUWwHkUS3arZK9ddFtSq3tP8Axgy7V39o6oPWtMAkqpRvR7TmnLHrRjyZTvVi2tYGgNEAAAADAAYABXG7VNXF7t2icio2o1QPmtCUkzrDdqGp1W/2OY5s+k1zfeaQuW0dqWq0zahmqrlMnFFvZ5+6IPDDxGBWpo2kRw6LI3TagXFzSIkmOqOMtLSNFEae2WbZUbOf28UN3GHLD5foVJahvGAIKbTsbhwMTxwnXHihas0ReiDLCQPMH7LX7IW4NpPaTk+c+BA+yzFShu+lPGMd7jrwVd1dzXHMfCUMG4sDOlKB038yZqF5cy/Gu9o+a8nfYzn8TkIISOcmBOlbBJZsltLCfZOauipMHVB5xU9C07vMfJa8Gbj+sujPlx8toKvKquEFPFbDDFMeJXQltaMUNOhlpY55axgLicYGJKbUZUpHcqNc0jg4QQjGzFup0rQHVC0Dcwc6YEOGHipdur4p2m0B1IhwbTawuGTnSSY1AkCVzpR5zaZuhJwWgNSIOeR4p5Y5pwJVSi7vRwVk1u94LDkhwlR0MclKNkjLa4Zq5SvcNGqGVKsKHeQcExn2NBc38eCYbxL8zH74IZ2acLPGYPUKcIon2zZaNcer5pgp8SnMIAUVU77TuHEfLlzUSvokpUrZStdbedyHzULQmwpaDZcE5aRkbt2aW5btBZJUtqunRGrlsUUh0SVqOKwZJtSNWOmgJRuIlSvuBy0Nls+KusoIrdANqzO2Ck6jiJ3mnGMcDy4rRWW0h47rd/mwYg8xwKEX5S3agOQcIOYAIyy5KG7aNTe3qYJI406kO8WuEFEtmhNNWayjYKtTJxGvdIw6lW33e5mO6XuBzcT8BwQqhf1oZ6dR1P8A+zG49C1R19vCzAFtQzmGkN+6ZDDOf8oGWaMP6aCFppuGbXTOTIAHMjig992rcZvTkQCDmJ6Krats6rzOA5DD/aD3jeva03MdIDoMyScDMQmfgZbuhL+dhaqy3+ZO9l3uu+y8g34u0f8Aud7z/uvIvw5+jP8Akw9maSgrwH7lJKMEWEgSu5JsqEJaVXdOHkrrKwcMM9EOSSn488oa8CZ4lLfks2zAt6fVeDQcj8YVeo8nPp4JExZdt1or69JFlrCHAlXq9CR0Q+nU1RqgJHIwZjEarJ8n+rRt+P8AzTKHYyMZ6xh4poYOLT4ZK7V7hOP75hDbRaQchB1CXCMp9DJyjAjtFo4KBtYjiR4pamKiWngo6Mjm5Oyy63GI+Kkslu3SJ+CpFeKG66Le+yzbGAOMZZjoclLddHeqAc1Vee63ofKcEZ2Xob1YdQgkqImdJu+yRSHRVH0Jcj1OjFMdFQbR7y5uTcjVjehLLZ1bFnU9moYKcU1o46M97M9fdhDmEO9HjJiI4+C55+Mc15DahIBIBGEwuhbdWVzrG/c9Utc4Di0HH7+C5fRK2fDxxbtgZZySpBZ1tfUMvcXHUkpW+aq03qZrl2l1RypXZbp1FHajImPkmMco6pwKtlLspdovJkLyCmO0Ut1IvRilIXFOiNXiUqRQgqReC9ChDwS4JISBQhI18KejaiMAVVXgrb5aZafHosVKk8ZUJTmYpYWyMU466EOW9jEwqR5TOzOOEdcFUo+CJjCFNTpa5Jogcz8P1Xi8lItQ/wCjP6FrZ/JafYijNULMErd/w8scunNImwkjoNVvc8FSpU8UQtYhqq0GrA9zH9RLdnZgpA1PpswUdqfutla3ozpjH2cPBacQ4EHocCuI3pYTQr1KTvUeR1HA+Ig+K7Xd9beKwX8VLq3azK4yqDcd/kwYf9fkr+LOplz3EyFJysAqhRcrjSu/B2jmzjTJ2vSuKiaVJKMUQ9kvKTfXlC7Ae8llKKDtD5FONB3sn3T9lwjrEcpCVKLO7R3ulIbM72Xe6VRBgK9KmdRcTJaeHqnhgm/hney73SrLIyvMZJAGZMf7UpszvZd7rvsvU7O4H0XcfVOihQSouosb/wCIVTxc8vj/AIsYRAniSn2qz0akhjBRqtkQHOdTcRm3vEljtIJBQ/sX+y73SnCk/wBl2fsnUHTkrBoqMOPwTzgn1LO4uJ3XYkn0TqVO+yuj0Xe6fstmBri7E5O0VaVcsMjMZHQ8k2taHOMuJcdSZKc6yv8AZd7rvsk/Bv8AZd7rvskZMnJ66GxjW2QlycpBYn+w73XfZO/BP9l3uu+yQMIZRjZ/aOpZKm83Fp9JuvTmhn4N/su90/ZO/Bv9l3uu+yjVkOoWTbqhViX7h0dh8ckdsFrY8dx7XdHArigsj/Zf7rvsnsoVBiGvB1DXD6JCwpStBOVqj6AyCp3m7uLkNm2it9MANq1oHAgu+YVw7a28+l3hzpfYBFJOhVHUbnZgg/8AESwdpYXkDGm5tTwBh3wJ8lQ2X26BIZXpOpk4B7WuLJPtAiWrXW2i2rTew4io1zfBwj6pUf0asYlo4C04q7RdKiq3a9riN12BI9F3Axop7PZHz6LvdP2XcwZEY80HWhQ5Sb2CU2Z3su9132T6dld7DvJy1c4+zLwl6IIXlZ/CO9h3uuSKckTi/R//2Q=="/>
          <p:cNvSpPr>
            <a:spLocks noChangeAspect="1" noChangeArrowheads="1"/>
          </p:cNvSpPr>
          <p:nvPr/>
        </p:nvSpPr>
        <p:spPr bwMode="auto">
          <a:xfrm>
            <a:off x="4335463" y="-1030288"/>
            <a:ext cx="2143125" cy="2133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pic>
        <p:nvPicPr>
          <p:cNvPr id="2050" name="Picture 2" descr="Gerard Hendrik Hofsted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1547272"/>
            <a:ext cx="2479051" cy="23042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043608" y="188640"/>
            <a:ext cx="7024744" cy="1143000"/>
          </a:xfrm>
        </p:spPr>
        <p:txBody>
          <a:bodyPr>
            <a:normAutofit/>
          </a:bodyPr>
          <a:lstStyle/>
          <a:p>
            <a:pPr algn="ctr"/>
            <a:r>
              <a:rPr lang="en-AU" sz="2800" b="1" dirty="0"/>
              <a:t>Individualism versus collectivism</a:t>
            </a:r>
          </a:p>
        </p:txBody>
      </p:sp>
      <p:sp>
        <p:nvSpPr>
          <p:cNvPr id="7171" name="Rectangle 3"/>
          <p:cNvSpPr>
            <a:spLocks noGrp="1" noChangeArrowheads="1"/>
          </p:cNvSpPr>
          <p:nvPr>
            <p:ph idx="1"/>
          </p:nvPr>
        </p:nvSpPr>
        <p:spPr>
          <a:xfrm>
            <a:off x="467544" y="1484784"/>
            <a:ext cx="8424936" cy="4608512"/>
          </a:xfrm>
        </p:spPr>
        <p:txBody>
          <a:bodyPr>
            <a:noAutofit/>
          </a:bodyPr>
          <a:lstStyle/>
          <a:p>
            <a:pPr>
              <a:buFont typeface="Wingdings" panose="05000000000000000000" pitchFamily="2" charset="2"/>
              <a:buChar char="Ø"/>
            </a:pPr>
            <a:r>
              <a:rPr lang="en-AU" altLang="zh-CN" dirty="0">
                <a:ea typeface="宋体" pitchFamily="2" charset="-122"/>
              </a:rPr>
              <a:t>In individualistic cultures</a:t>
            </a:r>
          </a:p>
          <a:p>
            <a:pPr marL="82296" indent="0">
              <a:buNone/>
            </a:pPr>
            <a:r>
              <a:rPr lang="en-AU" altLang="zh-CN" dirty="0">
                <a:ea typeface="宋体" pitchFamily="2" charset="-122"/>
              </a:rPr>
              <a:t>- emphasise individuals’ goals, abilities and aptitudes over those of the group. </a:t>
            </a:r>
          </a:p>
          <a:p>
            <a:pPr>
              <a:buFont typeface="Wingdings" panose="05000000000000000000" pitchFamily="2" charset="2"/>
              <a:buChar char="Ø"/>
            </a:pPr>
            <a:endParaRPr lang="en-AU" altLang="zh-CN" dirty="0">
              <a:ea typeface="宋体" pitchFamily="2" charset="-122"/>
            </a:endParaRPr>
          </a:p>
          <a:p>
            <a:pPr>
              <a:buFont typeface="Wingdings" panose="05000000000000000000" pitchFamily="2" charset="2"/>
              <a:buChar char="Ø"/>
            </a:pPr>
            <a:r>
              <a:rPr lang="en-AU" altLang="zh-CN" dirty="0">
                <a:ea typeface="宋体" pitchFamily="2" charset="-122"/>
              </a:rPr>
              <a:t>Collectivistic cultures</a:t>
            </a:r>
          </a:p>
          <a:p>
            <a:pPr marL="82296" indent="0">
              <a:buNone/>
            </a:pPr>
            <a:r>
              <a:rPr lang="en-AU" altLang="zh-CN" dirty="0">
                <a:ea typeface="宋体" pitchFamily="2" charset="-122"/>
              </a:rPr>
              <a:t>- Serve and preserve the </a:t>
            </a:r>
            <a:r>
              <a:rPr lang="en-AU" altLang="zh-CN" dirty="0" err="1">
                <a:ea typeface="宋体" pitchFamily="2" charset="-122"/>
              </a:rPr>
              <a:t>ingroup</a:t>
            </a:r>
            <a:r>
              <a:rPr lang="en-AU" altLang="zh-CN" dirty="0">
                <a:ea typeface="宋体" pitchFamily="2" charset="-122"/>
              </a:rPr>
              <a:t> by subordinating personal goals. </a:t>
            </a:r>
          </a:p>
          <a:p>
            <a:pPr marL="82296" indent="0">
              <a:buNone/>
            </a:pPr>
            <a:endParaRPr lang="en-AU" dirty="0">
              <a:ea typeface="宋体" pitchFamily="2" charset="-122"/>
            </a:endParaRPr>
          </a:p>
          <a:p>
            <a:pPr marL="82296" indent="0">
              <a:buNone/>
            </a:pPr>
            <a:r>
              <a:rPr lang="en-AU" dirty="0">
                <a:ea typeface="宋体" pitchFamily="2" charset="-122"/>
              </a:rPr>
              <a:t>Can cultures be both individualistic and collectivistic?</a:t>
            </a:r>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024744" cy="1143000"/>
          </a:xfrm>
        </p:spPr>
        <p:txBody>
          <a:bodyPr>
            <a:normAutofit/>
          </a:bodyPr>
          <a:lstStyle/>
          <a:p>
            <a:pPr algn="ctr"/>
            <a:r>
              <a:rPr lang="en-AU" sz="2400" b="1" dirty="0"/>
              <a:t>Implications for leadership</a:t>
            </a:r>
          </a:p>
        </p:txBody>
      </p:sp>
      <p:sp>
        <p:nvSpPr>
          <p:cNvPr id="3" name="Content Placeholder 2"/>
          <p:cNvSpPr>
            <a:spLocks noGrp="1"/>
          </p:cNvSpPr>
          <p:nvPr>
            <p:ph idx="1"/>
          </p:nvPr>
        </p:nvSpPr>
        <p:spPr>
          <a:xfrm>
            <a:off x="611560" y="1556792"/>
            <a:ext cx="7992888" cy="4752528"/>
          </a:xfrm>
        </p:spPr>
        <p:txBody>
          <a:bodyPr>
            <a:noAutofit/>
          </a:bodyPr>
          <a:lstStyle/>
          <a:p>
            <a:r>
              <a:rPr lang="en-AU" sz="2000" dirty="0"/>
              <a:t>Members in individualist cultures generally respond well to material rewards that honour individual effort. In collectivist cultures, people prefer team rewards.</a:t>
            </a:r>
          </a:p>
          <a:p>
            <a:pPr marL="68580" indent="0">
              <a:buNone/>
            </a:pPr>
            <a:endParaRPr lang="en-AU" sz="2000" dirty="0"/>
          </a:p>
          <a:p>
            <a:r>
              <a:rPr lang="en-AU" sz="2000" dirty="0"/>
              <a:t>Members of collectivist cultures expect mutual loyalty between managers and employees.</a:t>
            </a:r>
          </a:p>
          <a:p>
            <a:pPr marL="68580" indent="0">
              <a:buNone/>
            </a:pPr>
            <a:endParaRPr lang="en-AU" sz="2000" dirty="0"/>
          </a:p>
          <a:p>
            <a:r>
              <a:rPr lang="en-AU" sz="2000" dirty="0"/>
              <a:t>To be accepted, new ideas in collectivist cultures must come from the group rather than from any individual. </a:t>
            </a:r>
          </a:p>
          <a:p>
            <a:pPr marL="68580" indent="0">
              <a:buNone/>
            </a:pPr>
            <a:endParaRPr lang="en-AU" sz="2000" dirty="0"/>
          </a:p>
          <a:p>
            <a:r>
              <a:rPr lang="en-AU" sz="2000" dirty="0"/>
              <a:t>Decision making is identified with a single leader in individualistic cultures and with the group in collectivist cultures.</a:t>
            </a:r>
          </a:p>
        </p:txBody>
      </p:sp>
    </p:spTree>
    <p:extLst>
      <p:ext uri="{BB962C8B-B14F-4D97-AF65-F5344CB8AC3E}">
        <p14:creationId xmlns:p14="http://schemas.microsoft.com/office/powerpoint/2010/main" val="3764767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3568" y="404664"/>
            <a:ext cx="7498080" cy="1143000"/>
          </a:xfrm>
        </p:spPr>
        <p:txBody>
          <a:bodyPr>
            <a:normAutofit/>
          </a:bodyPr>
          <a:lstStyle/>
          <a:p>
            <a:pPr algn="ctr"/>
            <a:r>
              <a:rPr lang="en-AU" sz="2800" b="1" dirty="0"/>
              <a:t>Masculinity versus femininity</a:t>
            </a:r>
          </a:p>
        </p:txBody>
      </p:sp>
      <p:sp>
        <p:nvSpPr>
          <p:cNvPr id="9219" name="Rectangle 3"/>
          <p:cNvSpPr>
            <a:spLocks noGrp="1" noChangeArrowheads="1"/>
          </p:cNvSpPr>
          <p:nvPr>
            <p:ph idx="1"/>
          </p:nvPr>
        </p:nvSpPr>
        <p:spPr>
          <a:xfrm>
            <a:off x="755576" y="1700808"/>
            <a:ext cx="7776864" cy="3384376"/>
          </a:xfrm>
        </p:spPr>
        <p:txBody>
          <a:bodyPr>
            <a:noAutofit/>
          </a:bodyPr>
          <a:lstStyle/>
          <a:p>
            <a:pPr>
              <a:buFont typeface="Wingdings" panose="05000000000000000000" pitchFamily="2" charset="2"/>
              <a:buChar char="Ø"/>
            </a:pPr>
            <a:r>
              <a:rPr lang="en-AU" dirty="0"/>
              <a:t>In masculine cultures, people strive for maximal distinction between gender roles and expectations; greater value is placed on masculine traits. </a:t>
            </a:r>
          </a:p>
          <a:p>
            <a:pPr>
              <a:buFont typeface="Wingdings" panose="05000000000000000000" pitchFamily="2" charset="2"/>
              <a:buChar char="Ø"/>
            </a:pPr>
            <a:endParaRPr lang="en-AU" dirty="0"/>
          </a:p>
          <a:p>
            <a:pPr>
              <a:buFont typeface="Wingdings" panose="05000000000000000000" pitchFamily="2" charset="2"/>
              <a:buChar char="Ø"/>
            </a:pPr>
            <a:r>
              <a:rPr lang="en-AU" dirty="0"/>
              <a:t>Cultures labelled as feminine permit more overlapping social roles for the sexes and place high values on feminine traits.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620688"/>
            <a:ext cx="7024744" cy="673144"/>
          </a:xfrm>
        </p:spPr>
        <p:txBody>
          <a:bodyPr>
            <a:normAutofit/>
          </a:bodyPr>
          <a:lstStyle/>
          <a:p>
            <a:pPr algn="ctr"/>
            <a:r>
              <a:rPr lang="en-AU" sz="2400" b="1" dirty="0"/>
              <a:t>Implications for leadership</a:t>
            </a:r>
          </a:p>
        </p:txBody>
      </p:sp>
      <p:sp>
        <p:nvSpPr>
          <p:cNvPr id="3" name="Content Placeholder 2"/>
          <p:cNvSpPr>
            <a:spLocks noGrp="1"/>
          </p:cNvSpPr>
          <p:nvPr>
            <p:ph idx="1"/>
          </p:nvPr>
        </p:nvSpPr>
        <p:spPr>
          <a:xfrm>
            <a:off x="683568" y="1412776"/>
            <a:ext cx="7848872" cy="4392488"/>
          </a:xfrm>
        </p:spPr>
        <p:txBody>
          <a:bodyPr>
            <a:normAutofit/>
          </a:bodyPr>
          <a:lstStyle/>
          <a:p>
            <a:r>
              <a:rPr lang="en-AU" sz="2000" dirty="0"/>
              <a:t>Females in masculine cultures have a harder time emerging as leaders and are more likely to be segregated into a few specialised jobs.</a:t>
            </a:r>
          </a:p>
          <a:p>
            <a:endParaRPr lang="en-AU" sz="2000" dirty="0"/>
          </a:p>
          <a:p>
            <a:r>
              <a:rPr lang="en-AU" sz="2000" dirty="0"/>
              <a:t>Leaders in masculine cultures put a higher priority on work; in feminine cultures more emphasis is on the quality of life.</a:t>
            </a:r>
          </a:p>
          <a:p>
            <a:endParaRPr lang="en-AU" sz="2000" dirty="0"/>
          </a:p>
          <a:p>
            <a:r>
              <a:rPr lang="en-AU" sz="2000" dirty="0"/>
              <a:t>Leaders in feminine cultures are more likely to demonstrate an interpersonally oriented  leadership style.</a:t>
            </a:r>
          </a:p>
          <a:p>
            <a:pPr marL="68580" indent="0">
              <a:buNone/>
            </a:pPr>
            <a:endParaRPr lang="en-AU" sz="2000" dirty="0"/>
          </a:p>
        </p:txBody>
      </p:sp>
    </p:spTree>
    <p:extLst>
      <p:ext uri="{BB962C8B-B14F-4D97-AF65-F5344CB8AC3E}">
        <p14:creationId xmlns:p14="http://schemas.microsoft.com/office/powerpoint/2010/main" val="2407263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043608" y="404664"/>
            <a:ext cx="7498080" cy="936104"/>
          </a:xfrm>
        </p:spPr>
        <p:txBody>
          <a:bodyPr/>
          <a:lstStyle/>
          <a:p>
            <a:pPr algn="ctr"/>
            <a:br>
              <a:rPr lang="en-AU" sz="2400" b="1" dirty="0"/>
            </a:br>
            <a:r>
              <a:rPr lang="en-AU" sz="2400" b="1" dirty="0"/>
              <a:t>Uncertainty avoidance</a:t>
            </a:r>
          </a:p>
        </p:txBody>
      </p:sp>
      <p:sp>
        <p:nvSpPr>
          <p:cNvPr id="10243" name="Rectangle 3"/>
          <p:cNvSpPr>
            <a:spLocks noGrp="1" noChangeArrowheads="1"/>
          </p:cNvSpPr>
          <p:nvPr>
            <p:ph idx="1"/>
          </p:nvPr>
        </p:nvSpPr>
        <p:spPr>
          <a:xfrm>
            <a:off x="899592" y="1556792"/>
            <a:ext cx="7560840" cy="4176464"/>
          </a:xfrm>
        </p:spPr>
        <p:txBody>
          <a:bodyPr>
            <a:noAutofit/>
          </a:bodyPr>
          <a:lstStyle/>
          <a:p>
            <a:pPr>
              <a:buFont typeface="Wingdings" panose="05000000000000000000" pitchFamily="2" charset="2"/>
              <a:buChar char="Ø"/>
            </a:pPr>
            <a:r>
              <a:rPr lang="en-AU" dirty="0"/>
              <a:t>This dimension reflects a culture’s tolerance of ambiguity and acceptance of risk. </a:t>
            </a:r>
          </a:p>
          <a:p>
            <a:pPr>
              <a:buFont typeface="Wingdings" panose="05000000000000000000" pitchFamily="2" charset="2"/>
              <a:buChar char="Ø"/>
            </a:pPr>
            <a:endParaRPr lang="en-AU" dirty="0"/>
          </a:p>
          <a:p>
            <a:pPr>
              <a:buFont typeface="Wingdings" panose="05000000000000000000" pitchFamily="2" charset="2"/>
              <a:buChar char="Ø"/>
            </a:pPr>
            <a:r>
              <a:rPr lang="en-AU" dirty="0"/>
              <a:t>In high uncertainty avoidance cultures, members seek for information and certainty, and are actively security seeking. </a:t>
            </a:r>
          </a:p>
          <a:p>
            <a:pPr>
              <a:buFont typeface="Wingdings" panose="05000000000000000000" pitchFamily="2" charset="2"/>
              <a:buChar char="Ø"/>
            </a:pPr>
            <a:endParaRPr lang="en-AU" dirty="0"/>
          </a:p>
          <a:p>
            <a:pPr>
              <a:buFont typeface="Wingdings" panose="05000000000000000000" pitchFamily="2" charset="2"/>
              <a:buChar char="Ø"/>
            </a:pPr>
            <a:r>
              <a:rPr lang="en-AU" dirty="0"/>
              <a:t>In low uncertainty avoidance cultures, members are more comfortable dealing with diversity, ambiguity and risk.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1750</TotalTime>
  <Words>1003</Words>
  <Application>Microsoft Office PowerPoint</Application>
  <PresentationFormat>On-screen Show (4:3)</PresentationFormat>
  <Paragraphs>104</Paragraphs>
  <Slides>19</Slides>
  <Notes>0</Notes>
  <HiddenSlides>0</HiddenSlides>
  <MMClips>1</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Century Gothic</vt:lpstr>
      <vt:lpstr>Century Schoolbook</vt:lpstr>
      <vt:lpstr>Garamond</vt:lpstr>
      <vt:lpstr>Tahoma</vt:lpstr>
      <vt:lpstr>Times New Roman</vt:lpstr>
      <vt:lpstr>Wingdings</vt:lpstr>
      <vt:lpstr>Wingdings 2</vt:lpstr>
      <vt:lpstr>Austin</vt:lpstr>
      <vt:lpstr>Week 9 Diversity in workplace </vt:lpstr>
      <vt:lpstr> Learning objectives</vt:lpstr>
      <vt:lpstr>Diversity in workplaces https://www.youtube.com/watch?v=uHYuDDHvU64</vt:lpstr>
      <vt:lpstr>  Hofstede’s cultural dimensions</vt:lpstr>
      <vt:lpstr>Individualism versus collectivism</vt:lpstr>
      <vt:lpstr>Implications for leadership</vt:lpstr>
      <vt:lpstr>Masculinity versus femininity</vt:lpstr>
      <vt:lpstr>Implications for leadership</vt:lpstr>
      <vt:lpstr> Uncertainty avoidance</vt:lpstr>
      <vt:lpstr>Implications for leadership</vt:lpstr>
      <vt:lpstr> Power distance</vt:lpstr>
      <vt:lpstr>Implications for leadership</vt:lpstr>
      <vt:lpstr>  Long-term and short-term orientations</vt:lpstr>
      <vt:lpstr>Implications for leadership</vt:lpstr>
      <vt:lpstr>Indulgence and restraint</vt:lpstr>
      <vt:lpstr>Implications for organisations</vt:lpstr>
      <vt:lpstr>   High context and low context cultures</vt:lpstr>
      <vt:lpstr>Implications for leadership</vt:lpstr>
      <vt:lpstr>   Next week </vt:lpstr>
    </vt:vector>
  </TitlesOfParts>
  <Company>The University of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Your Country</dc:title>
  <dc:creator>Shuang Liu</dc:creator>
  <cp:lastModifiedBy>Shuang Liu</cp:lastModifiedBy>
  <cp:revision>372</cp:revision>
  <cp:lastPrinted>1601-01-01T00:00:00Z</cp:lastPrinted>
  <dcterms:created xsi:type="dcterms:W3CDTF">2007-07-24T01:46:56Z</dcterms:created>
  <dcterms:modified xsi:type="dcterms:W3CDTF">2021-04-28T00:32:25Z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TC010183711033</vt:lpwstr>
  </property>
</Properties>
</file>